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5" r:id="rId4"/>
    <p:sldId id="309" r:id="rId5"/>
    <p:sldId id="322" r:id="rId6"/>
    <p:sldId id="335" r:id="rId7"/>
    <p:sldId id="336" r:id="rId8"/>
    <p:sldId id="337" r:id="rId9"/>
    <p:sldId id="338" r:id="rId10"/>
    <p:sldId id="275" r:id="rId11"/>
    <p:sldId id="314" r:id="rId12"/>
    <p:sldId id="315" r:id="rId13"/>
    <p:sldId id="282" r:id="rId14"/>
    <p:sldId id="283" r:id="rId15"/>
    <p:sldId id="268" r:id="rId16"/>
    <p:sldId id="285" r:id="rId17"/>
    <p:sldId id="364" r:id="rId18"/>
    <p:sldId id="365" r:id="rId19"/>
    <p:sldId id="333" r:id="rId20"/>
    <p:sldId id="340" r:id="rId21"/>
    <p:sldId id="341" r:id="rId22"/>
    <p:sldId id="366" r:id="rId23"/>
    <p:sldId id="346" r:id="rId24"/>
    <p:sldId id="347" r:id="rId25"/>
    <p:sldId id="348" r:id="rId26"/>
    <p:sldId id="367" r:id="rId27"/>
    <p:sldId id="351" r:id="rId28"/>
    <p:sldId id="368" r:id="rId29"/>
    <p:sldId id="369" r:id="rId30"/>
    <p:sldId id="284" r:id="rId31"/>
    <p:sldId id="296" r:id="rId32"/>
    <p:sldId id="357" r:id="rId33"/>
    <p:sldId id="350" r:id="rId34"/>
    <p:sldId id="376" r:id="rId35"/>
    <p:sldId id="371" r:id="rId36"/>
    <p:sldId id="372" r:id="rId37"/>
    <p:sldId id="373" r:id="rId38"/>
    <p:sldId id="353" r:id="rId39"/>
    <p:sldId id="354" r:id="rId40"/>
    <p:sldId id="374" r:id="rId41"/>
    <p:sldId id="375" r:id="rId42"/>
    <p:sldId id="323" r:id="rId43"/>
    <p:sldId id="298" r:id="rId44"/>
    <p:sldId id="301" r:id="rId45"/>
    <p:sldId id="300" r:id="rId46"/>
    <p:sldId id="303" r:id="rId47"/>
    <p:sldId id="377" r:id="rId48"/>
    <p:sldId id="304" r:id="rId49"/>
    <p:sldId id="307" r:id="rId50"/>
    <p:sldId id="295" r:id="rId51"/>
    <p:sldId id="316" r:id="rId52"/>
    <p:sldId id="317" r:id="rId53"/>
    <p:sldId id="395" r:id="rId54"/>
    <p:sldId id="325" r:id="rId55"/>
    <p:sldId id="326" r:id="rId56"/>
    <p:sldId id="397" r:id="rId57"/>
    <p:sldId id="356" r:id="rId58"/>
    <p:sldId id="318" r:id="rId59"/>
    <p:sldId id="330" r:id="rId60"/>
    <p:sldId id="398" r:id="rId61"/>
    <p:sldId id="319" r:id="rId62"/>
    <p:sldId id="320" r:id="rId63"/>
    <p:sldId id="383" r:id="rId64"/>
    <p:sldId id="379" r:id="rId65"/>
    <p:sldId id="380" r:id="rId66"/>
    <p:sldId id="382" r:id="rId67"/>
    <p:sldId id="414" r:id="rId68"/>
    <p:sldId id="381" r:id="rId69"/>
    <p:sldId id="313" r:id="rId70"/>
    <p:sldId id="378" r:id="rId71"/>
    <p:sldId id="411" r:id="rId72"/>
    <p:sldId id="385" r:id="rId73"/>
    <p:sldId id="386" r:id="rId74"/>
    <p:sldId id="421" r:id="rId75"/>
    <p:sldId id="422" r:id="rId76"/>
    <p:sldId id="403" r:id="rId77"/>
    <p:sldId id="404" r:id="rId78"/>
    <p:sldId id="306" r:id="rId79"/>
    <p:sldId id="419" r:id="rId80"/>
    <p:sldId id="417" r:id="rId81"/>
    <p:sldId id="387" r:id="rId82"/>
    <p:sldId id="406" r:id="rId83"/>
    <p:sldId id="308" r:id="rId84"/>
    <p:sldId id="418" r:id="rId85"/>
    <p:sldId id="408" r:id="rId86"/>
    <p:sldId id="388" r:id="rId87"/>
    <p:sldId id="413" r:id="rId88"/>
    <p:sldId id="405" r:id="rId89"/>
    <p:sldId id="329" r:id="rId90"/>
    <p:sldId id="399" r:id="rId91"/>
    <p:sldId id="400" r:id="rId92"/>
    <p:sldId id="401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D3D3D3"/>
    <a:srgbClr val="E74545"/>
    <a:srgbClr val="CBCCCB"/>
    <a:srgbClr val="051629"/>
    <a:srgbClr val="5C6068"/>
    <a:srgbClr val="545861"/>
    <a:srgbClr val="57B861"/>
    <a:srgbClr val="2C2CFC"/>
    <a:srgbClr val="B4C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7" y="1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C2C-43E6-B207-7E43479F092D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C2C-43E6-B207-7E43479F092D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2C-43E6-B207-7E43479F092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5T17:26:01.391" idx="1">
    <p:pos x="7237" y="90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9F807-69EC-9BD5-6150-789551D58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98310B-BB6E-9439-3EC8-48FCF51DF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EC92B-317F-4CC6-45FA-E7B45EA0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C4D95-57BA-41CB-869F-E28AF3BA6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A9FF2-474E-B52A-BCA0-30B5A6E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0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98C1E-5DE3-6B09-38EE-C6EEDAB0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03B67C-4DF1-E6C5-C54D-EEC2AAD3A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28C815-DFC4-9A13-0458-3187090E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FC8E5-B7C2-91BA-A177-B7C6CA5D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B0CDD-6903-F376-700D-15E27C34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6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8AFA2F-01FC-6EA4-50CE-C29596426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0BFE64-DE2C-950B-1C6D-2441B9126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DE435-F991-EA02-3D49-7724C8EB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E31A1-0089-20D3-91C6-FEA5F903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AB6CD2-6A95-DA70-26EE-4E57C127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4E95D-B818-0DD7-C300-88AB32E5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E6D0B-DF8E-EE40-770A-1A7DE22E1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DC52D-E40F-644B-9E51-8E86F551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190B1-F989-6D1D-4BD0-40ED7E4B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C2BC2-D124-2796-98E6-48609A9D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73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002C6-E963-E38F-45FE-83C60CB46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7D5ED8-833D-8BC9-51BF-9DCE5A95C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D093F-BDBF-F338-A8E3-3F5FCF30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F14CC-6704-F63A-AC18-CA4F2CB6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6DDFD-3AAA-3D25-AD9D-D32A7136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548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CBDDC-2416-C6E6-6E0E-583C715B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D005A-2D0A-8EA3-8DFF-039FBED10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628B45-4A7F-7D45-D14A-D61C7F248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DC0F6F-69A2-FF60-497F-5847A727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DE2E0C-52E0-3102-CBFC-E9D00C2D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117E39-88AF-FA34-4F38-DC2CD4B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84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764ED-E8C0-FCDF-25DE-AEDB8823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F5FE7B-59B2-37C1-FA79-268CAF541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A8CF8C-ACBF-D5C3-31DE-E4B59C1AB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170E93-DEDB-DA26-99F5-DA95F73FE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A505FA-0FE9-CB82-06EE-CF5C9A893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7DB292-86EA-8C3F-2792-A9B45D3E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6A0AF0-13E8-ECAD-4DC3-D3E67F2B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54B9BF-45C6-ADDC-7D88-D6FE69C68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1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EE2C6-6167-52BA-5BB4-1B274D35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9A5B90-68AB-CC9C-45F0-0FD3238AD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932688-EA86-0EC3-41E6-9029CE30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291915-84C3-5C00-CCA7-9F6B52B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7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C13453-6786-E1AF-8255-EAFFB93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D30F94-CFCC-2420-3458-EF8B5B2F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A0C353-B2EF-1B06-3EBD-C6D2C457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62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8647E-4427-F4F6-7EB6-39BFA184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44E2B-ABE5-7A61-A924-B6944077E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E7555F-B064-FDFB-FC52-EC7E81954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9F904A-BBA3-E965-88B0-AB8AE49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637F17-40D7-F7AC-C0CB-2B894625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7188E-FB58-99FE-31FB-B55ADB9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51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D2A89-EC41-F342-36B0-2C7995CC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4714A8-F926-2F7C-EEA5-43BCC894D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4279CD-B223-C0A1-0DCF-31CAEF29E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B098B-D83C-0B6A-975F-376F55BFC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3CA69-FD31-B89D-2524-C550BC8E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12633B-1264-6267-D97B-002CBB0C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10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8A352C-A08C-301E-8ADB-B3495CEE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387179-4295-A684-8613-9CB2BB67B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843E2-CCD9-B825-78CE-E8EC7477E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54F45-0AB2-48CE-A7C3-D2744C8A8D7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7331D-370F-32BD-40AD-643EF6BAC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5D70E-5EE6-4AFA-31A5-F7B52057E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8674-9997-4BAB-AAC5-7F0B9930E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3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1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68003B-4490-8F38-88D2-F3AB2E5D14CA}"/>
              </a:ext>
            </a:extLst>
          </p:cNvPr>
          <p:cNvSpPr txBox="1"/>
          <p:nvPr/>
        </p:nvSpPr>
        <p:spPr>
          <a:xfrm>
            <a:off x="-143934" y="598496"/>
            <a:ext cx="31072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5000" dirty="0">
                <a:solidFill>
                  <a:srgbClr val="0A31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Contents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3303DC-A0BC-9663-D971-1BF1FCEA5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3B9A00-14FA-631E-68C8-09996FE9529C}"/>
              </a:ext>
            </a:extLst>
          </p:cNvPr>
          <p:cNvSpPr txBox="1"/>
          <p:nvPr/>
        </p:nvSpPr>
        <p:spPr>
          <a:xfrm>
            <a:off x="290782" y="211260"/>
            <a:ext cx="354969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경북대학교 </a:t>
            </a:r>
            <a:endParaRPr lang="en-US" altLang="ko-KR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빅데이터 분석가 양성과정 </a:t>
            </a:r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기</a:t>
            </a:r>
            <a:endParaRPr lang="en-US" altLang="ko-KR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8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조</a:t>
            </a:r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마케팅 </a:t>
            </a:r>
            <a:r>
              <a:rPr lang="ko-KR" altLang="en-US" sz="1400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애널리틱스</a:t>
            </a:r>
            <a:r>
              <a:rPr lang="ko-KR" altLang="en-US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조</a:t>
            </a:r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최종 발표 보고서</a:t>
            </a:r>
            <a:endParaRPr lang="en-US" altLang="ko-KR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DD4196-BC0A-6441-A4BD-ED9B54B9C8EC}"/>
              </a:ext>
            </a:extLst>
          </p:cNvPr>
          <p:cNvSpPr txBox="1"/>
          <p:nvPr/>
        </p:nvSpPr>
        <p:spPr>
          <a:xfrm>
            <a:off x="4718847" y="2384961"/>
            <a:ext cx="6541819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마케팅 인사이트 </a:t>
            </a:r>
            <a:r>
              <a:rPr lang="ko-KR" altLang="en-US" sz="35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도출을 위한 </a:t>
            </a:r>
            <a:endParaRPr lang="en-US" altLang="ko-KR" sz="35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r"/>
            <a:r>
              <a: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텍스트 마이닝</a:t>
            </a:r>
            <a:endParaRPr lang="en-US" altLang="ko-KR" sz="5000" dirty="0">
              <a:solidFill>
                <a:schemeClr val="bg1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A5484-09E0-170B-192C-9E40CFC71F7C}"/>
              </a:ext>
            </a:extLst>
          </p:cNvPr>
          <p:cNvSpPr/>
          <p:nvPr/>
        </p:nvSpPr>
        <p:spPr>
          <a:xfrm>
            <a:off x="0" y="6011332"/>
            <a:ext cx="12192000" cy="8466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F2435-27DD-C74F-9632-533FFBD94932}"/>
              </a:ext>
            </a:extLst>
          </p:cNvPr>
          <p:cNvSpPr txBox="1"/>
          <p:nvPr/>
        </p:nvSpPr>
        <p:spPr>
          <a:xfrm>
            <a:off x="9651999" y="6442501"/>
            <a:ext cx="254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7C989-6541-59E9-DDC5-990AED101198}"/>
              </a:ext>
            </a:extLst>
          </p:cNvPr>
          <p:cNvSpPr txBox="1"/>
          <p:nvPr/>
        </p:nvSpPr>
        <p:spPr>
          <a:xfrm>
            <a:off x="392382" y="6203832"/>
            <a:ext cx="610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지도교수 </a:t>
            </a:r>
            <a:r>
              <a:rPr lang="en-US" altLang="ko-KR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: </a:t>
            </a:r>
            <a:r>
              <a:rPr lang="ko-KR" altLang="en-US" sz="1200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이새롬</a:t>
            </a:r>
            <a:endParaRPr lang="en-US" altLang="ko-KR" sz="12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참여학생 </a:t>
            </a:r>
            <a:r>
              <a:rPr lang="en-US" altLang="ko-KR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: </a:t>
            </a:r>
            <a:r>
              <a:rPr lang="ko-KR" altLang="en-US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김단비</a:t>
            </a:r>
            <a:r>
              <a:rPr lang="en-US" altLang="ko-KR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이소영</a:t>
            </a:r>
            <a:r>
              <a:rPr lang="en-US" altLang="ko-KR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이채림</a:t>
            </a:r>
            <a:r>
              <a:rPr lang="en-US" altLang="ko-KR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유호준</a:t>
            </a:r>
            <a:r>
              <a:rPr lang="en-US" altLang="ko-KR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채지혜</a:t>
            </a:r>
            <a:r>
              <a:rPr lang="en-US" altLang="ko-KR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>
                <a:latin typeface="a고딕10" panose="02020600000000000000" pitchFamily="18" charset="-127"/>
                <a:ea typeface="a고딕10" panose="02020600000000000000" pitchFamily="18" charset="-127"/>
              </a:rPr>
              <a:t>하동호</a:t>
            </a:r>
            <a:endParaRPr lang="en-US" altLang="ko-KR" sz="12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15136BF1-01B4-2A00-D12F-49C53149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DDBA9-18EC-171E-59A1-F1A7992C74EB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5C2795-7639-7F1E-A3AF-19986E7718EC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1F546C-B7AA-B460-3858-B40EA403F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AA5831-34E6-6608-C1EB-F39941CF36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A9C6D5-A6A3-F8AA-1E1A-C54F61F53A21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5DAA1D-90FB-61AE-BA01-B4A05B6BC36E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10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77F527-F7FF-8C82-4811-85988FA0C5BC}"/>
              </a:ext>
            </a:extLst>
          </p:cNvPr>
          <p:cNvSpPr txBox="1"/>
          <p:nvPr/>
        </p:nvSpPr>
        <p:spPr>
          <a:xfrm>
            <a:off x="534203" y="3152001"/>
            <a:ext cx="41250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How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to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get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INSIGHT?</a:t>
            </a:r>
            <a:endParaRPr lang="ko-KR" altLang="en-US" sz="3000" dirty="0">
              <a:solidFill>
                <a:srgbClr val="36CED8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83924E1-FDBE-41AB-19DB-CC552CE5DD3A}"/>
              </a:ext>
            </a:extLst>
          </p:cNvPr>
          <p:cNvGrpSpPr/>
          <p:nvPr/>
        </p:nvGrpSpPr>
        <p:grpSpPr>
          <a:xfrm>
            <a:off x="5171989" y="2513592"/>
            <a:ext cx="1888067" cy="1888067"/>
            <a:chOff x="5151967" y="2180167"/>
            <a:chExt cx="1888067" cy="1888067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E456BF5-D67F-A233-7D3D-C9FE0005B88D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B1EDA30D-4556-060F-F39E-EDA17A33760F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31190DF-0EFA-45B6-5FB9-4248B53C48B2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BB8271A-7BD9-9C67-1F1B-7A0F85B225F9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25943B3-FB57-C336-2537-A191B7B0045E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S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4254BA3-4792-576C-0CAE-2F13EB79D6E2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Segmentation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916A41E-0DAB-6F47-79FA-2F4200907016}"/>
              </a:ext>
            </a:extLst>
          </p:cNvPr>
          <p:cNvGrpSpPr/>
          <p:nvPr/>
        </p:nvGrpSpPr>
        <p:grpSpPr>
          <a:xfrm>
            <a:off x="7323635" y="2513592"/>
            <a:ext cx="1888067" cy="1888067"/>
            <a:chOff x="5151967" y="2180167"/>
            <a:chExt cx="1888067" cy="188806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4D5CEE2-9B50-0604-7A52-E5D8802FD27A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1BE4202-A3B1-30FC-C802-E3A9D017AE9B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FC35AD56-258D-7F70-0B4A-DCA22726557C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FD556656-9F7B-69A1-D9F7-0E7FB21A0451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CEEA97-3E33-349F-8F12-E51C9AE37492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T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834DE7F-9B16-D7F6-6517-7DDF012CE02E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Targeting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DC5DF7D-9E29-856B-7CF5-617ED0508C8C}"/>
              </a:ext>
            </a:extLst>
          </p:cNvPr>
          <p:cNvGrpSpPr/>
          <p:nvPr/>
        </p:nvGrpSpPr>
        <p:grpSpPr>
          <a:xfrm>
            <a:off x="9475281" y="2513592"/>
            <a:ext cx="1888067" cy="1888067"/>
            <a:chOff x="5151967" y="2180167"/>
            <a:chExt cx="1888067" cy="1888067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EDCD711-AAB2-15FE-1424-8DA4F6940BF4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474B247-7A51-1754-F271-3A17BEE3742B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C81AC77E-6E77-07C1-0237-505DBD9B485E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F9F0CE3-2E40-AABF-05C9-15E0439AAB85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7B03C48-F993-7887-C9EA-FE32B5D20712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P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A6AB5EA-1EED-97D9-5A9B-D8F31A6453A6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Positioning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2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0FAB3C1C-0F5B-33F5-04EA-025CCC07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C1C5F-2624-150D-FF23-997CDC88CF00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FA9C40-69F6-6F12-E34F-DFC183BD8AE0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46D4550-603E-BFCA-2AB8-8555253DD94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55FF9B-AEFC-8900-9DE0-5B1B5D13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3C21351-0200-8E46-A024-DF5EE64ABDFA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7644FB-B0F5-61AE-264F-0E8F759C94E0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2BA68-E86B-FEDF-4939-48EB179D5324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08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9A2351-C21A-F16B-0961-C94921CB64C6}"/>
              </a:ext>
            </a:extLst>
          </p:cNvPr>
          <p:cNvGrpSpPr/>
          <p:nvPr/>
        </p:nvGrpSpPr>
        <p:grpSpPr>
          <a:xfrm>
            <a:off x="7397382" y="4007971"/>
            <a:ext cx="1888067" cy="1888067"/>
            <a:chOff x="5151967" y="2180167"/>
            <a:chExt cx="1888067" cy="188806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F8357D0-FB3E-CC84-62DA-13D14A102D3C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EE99144-8540-E427-3D8C-DAE76AA93135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2764724-CD78-7E9A-00FD-A51885A42692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6B668C3-FEDD-8C65-531B-A6D64E61FC8C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4CC959-0C9F-88FB-53BB-570C79B7F0A8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T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0CB652-F60E-A08A-7AF2-7CCE872F1130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Targeting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1AB827-8443-9F60-8204-B09D128DD2D8}"/>
              </a:ext>
            </a:extLst>
          </p:cNvPr>
          <p:cNvGrpSpPr/>
          <p:nvPr/>
        </p:nvGrpSpPr>
        <p:grpSpPr>
          <a:xfrm>
            <a:off x="9274846" y="1949937"/>
            <a:ext cx="1888067" cy="1888067"/>
            <a:chOff x="5151967" y="2180167"/>
            <a:chExt cx="1888067" cy="18880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D8227FF-6B40-B6BE-C8E8-4001B8366D27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ACFFBF9-EF76-7D3B-6823-0C65D37368FE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22515C2-91A6-B965-130B-CFE00FCD04B9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D89ECB3-CAC2-B278-4C50-C27663C4AEBE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46FA6F-9F93-F378-660A-46CB0C738E36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P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B6F9B6-0446-3507-4604-3B72D2BDF415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Positioning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DA38AE-CF2F-128F-7153-BB47986EAC36}"/>
              </a:ext>
            </a:extLst>
          </p:cNvPr>
          <p:cNvSpPr/>
          <p:nvPr/>
        </p:nvSpPr>
        <p:spPr>
          <a:xfrm>
            <a:off x="6751" y="3224"/>
            <a:ext cx="12198350" cy="686532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A1449A-014A-98E9-5262-8F8E61F55B4A}"/>
              </a:ext>
            </a:extLst>
          </p:cNvPr>
          <p:cNvSpPr/>
          <p:nvPr/>
        </p:nvSpPr>
        <p:spPr>
          <a:xfrm>
            <a:off x="1029087" y="2134573"/>
            <a:ext cx="3122406" cy="3229476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02C80-B0AE-1D19-6D48-419A5AE57742}"/>
              </a:ext>
            </a:extLst>
          </p:cNvPr>
          <p:cNvSpPr txBox="1"/>
          <p:nvPr/>
        </p:nvSpPr>
        <p:spPr>
          <a:xfrm>
            <a:off x="601579" y="1395939"/>
            <a:ext cx="41250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How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to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get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INSIGHT?</a:t>
            </a:r>
            <a:endParaRPr lang="ko-KR" altLang="en-US" sz="3000" dirty="0">
              <a:solidFill>
                <a:srgbClr val="36CED8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106338-53AE-26F6-7E64-5A0C11CBA8D6}"/>
              </a:ext>
            </a:extLst>
          </p:cNvPr>
          <p:cNvSpPr txBox="1"/>
          <p:nvPr/>
        </p:nvSpPr>
        <p:spPr>
          <a:xfrm>
            <a:off x="1090171" y="2574037"/>
            <a:ext cx="29787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시장세분화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497F1-422A-A8B8-8EB8-284DF0392D44}"/>
              </a:ext>
            </a:extLst>
          </p:cNvPr>
          <p:cNvSpPr txBox="1"/>
          <p:nvPr/>
        </p:nvSpPr>
        <p:spPr>
          <a:xfrm>
            <a:off x="1172699" y="3243247"/>
            <a:ext cx="2978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일정 기준에 의해 시장을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세분시장으로 나누고 자사의 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대상을 좁혀 나가는 것을 의미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이것에 의해 효과적인 시장을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선정할 수 있다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ko-KR" altLang="en-US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C19EF3-187D-2A35-20DD-75A675934C6B}"/>
              </a:ext>
            </a:extLst>
          </p:cNvPr>
          <p:cNvGrpSpPr/>
          <p:nvPr/>
        </p:nvGrpSpPr>
        <p:grpSpPr>
          <a:xfrm>
            <a:off x="5491305" y="2597555"/>
            <a:ext cx="1888067" cy="1888067"/>
            <a:chOff x="5151967" y="2180167"/>
            <a:chExt cx="1888067" cy="188806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6B410AA-B59C-CDE7-4C56-DE7DE8EF23D0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25C606A-2137-28B6-8F14-F392D92ED2EA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638A372-66B0-8C15-545B-5A3DA83A06D9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427BF0D-CDFC-66C1-B985-3CC1A452A6A0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8D1620-AB1B-4FE9-2BF9-82A542831DF2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S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244DDB-80CE-38C4-DE07-D02D3BB16C30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Segmentation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AE31449-8FC8-F26F-E8B6-095ABB260648}"/>
              </a:ext>
            </a:extLst>
          </p:cNvPr>
          <p:cNvCxnSpPr>
            <a:cxnSpLocks/>
          </p:cNvCxnSpPr>
          <p:nvPr/>
        </p:nvCxnSpPr>
        <p:spPr>
          <a:xfrm>
            <a:off x="4151493" y="3037188"/>
            <a:ext cx="1021640" cy="0"/>
          </a:xfrm>
          <a:prstGeom prst="line">
            <a:avLst/>
          </a:prstGeom>
          <a:ln w="38100">
            <a:solidFill>
              <a:srgbClr val="2E4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ADB535-77EC-B793-1EE7-38D68D7A6BFA}"/>
              </a:ext>
            </a:extLst>
          </p:cNvPr>
          <p:cNvCxnSpPr>
            <a:cxnSpLocks/>
          </p:cNvCxnSpPr>
          <p:nvPr/>
        </p:nvCxnSpPr>
        <p:spPr>
          <a:xfrm>
            <a:off x="5160972" y="3032424"/>
            <a:ext cx="366346" cy="255289"/>
          </a:xfrm>
          <a:prstGeom prst="line">
            <a:avLst/>
          </a:prstGeom>
          <a:ln w="38100">
            <a:solidFill>
              <a:srgbClr val="2E4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00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0FAB3C1C-0F5B-33F5-04EA-025CCC07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C1C5F-2624-150D-FF23-997CDC88CF00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FA9C40-69F6-6F12-E34F-DFC183BD8AE0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46D4550-603E-BFCA-2AB8-8555253DD94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55FF9B-AEFC-8900-9DE0-5B1B5D13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3C21351-0200-8E46-A024-DF5EE64ABDFA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7644FB-B0F5-61AE-264F-0E8F759C94E0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2BA68-E86B-FEDF-4939-48EB179D5324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08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C19EF3-187D-2A35-20DD-75A675934C6B}"/>
              </a:ext>
            </a:extLst>
          </p:cNvPr>
          <p:cNvGrpSpPr/>
          <p:nvPr/>
        </p:nvGrpSpPr>
        <p:grpSpPr>
          <a:xfrm>
            <a:off x="5491305" y="2597555"/>
            <a:ext cx="1888067" cy="1888067"/>
            <a:chOff x="5151967" y="2180167"/>
            <a:chExt cx="1888067" cy="188806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6B410AA-B59C-CDE7-4C56-DE7DE8EF23D0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25C606A-2137-28B6-8F14-F392D92ED2EA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638A372-66B0-8C15-545B-5A3DA83A06D9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427BF0D-CDFC-66C1-B985-3CC1A452A6A0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8D1620-AB1B-4FE9-2BF9-82A542831DF2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S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244DDB-80CE-38C4-DE07-D02D3BB16C30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Segmentation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1AB827-8443-9F60-8204-B09D128DD2D8}"/>
              </a:ext>
            </a:extLst>
          </p:cNvPr>
          <p:cNvGrpSpPr/>
          <p:nvPr/>
        </p:nvGrpSpPr>
        <p:grpSpPr>
          <a:xfrm>
            <a:off x="9274846" y="1949937"/>
            <a:ext cx="1888067" cy="1888067"/>
            <a:chOff x="5151967" y="2180167"/>
            <a:chExt cx="1888067" cy="18880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D8227FF-6B40-B6BE-C8E8-4001B8366D27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ACFFBF9-EF76-7D3B-6823-0C65D37368FE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22515C2-91A6-B965-130B-CFE00FCD04B9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D89ECB3-CAC2-B278-4C50-C27663C4AEBE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46FA6F-9F93-F378-660A-46CB0C738E36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P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B6F9B6-0446-3507-4604-3B72D2BDF415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Positioning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DA38AE-CF2F-128F-7153-BB47986EAC36}"/>
              </a:ext>
            </a:extLst>
          </p:cNvPr>
          <p:cNvSpPr/>
          <p:nvPr/>
        </p:nvSpPr>
        <p:spPr>
          <a:xfrm>
            <a:off x="6751" y="-12336"/>
            <a:ext cx="12198350" cy="686532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A1449A-014A-98E9-5262-8F8E61F55B4A}"/>
              </a:ext>
            </a:extLst>
          </p:cNvPr>
          <p:cNvSpPr/>
          <p:nvPr/>
        </p:nvSpPr>
        <p:spPr>
          <a:xfrm>
            <a:off x="1029087" y="2134573"/>
            <a:ext cx="3122406" cy="3229476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02C80-B0AE-1D19-6D48-419A5AE57742}"/>
              </a:ext>
            </a:extLst>
          </p:cNvPr>
          <p:cNvSpPr txBox="1"/>
          <p:nvPr/>
        </p:nvSpPr>
        <p:spPr>
          <a:xfrm>
            <a:off x="601579" y="1395939"/>
            <a:ext cx="41250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How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to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get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INSIGHT?</a:t>
            </a:r>
            <a:endParaRPr lang="ko-KR" altLang="en-US" sz="3000" dirty="0">
              <a:solidFill>
                <a:srgbClr val="36CED8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DC38EC-E7D5-19C6-E8DA-D9076E41ACED}"/>
              </a:ext>
            </a:extLst>
          </p:cNvPr>
          <p:cNvSpPr txBox="1"/>
          <p:nvPr/>
        </p:nvSpPr>
        <p:spPr>
          <a:xfrm>
            <a:off x="1090171" y="2558860"/>
            <a:ext cx="29787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표적시장 선정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469869-97B5-EA2E-33A5-5E72AD2D0C0A}"/>
              </a:ext>
            </a:extLst>
          </p:cNvPr>
          <p:cNvSpPr txBox="1"/>
          <p:nvPr/>
        </p:nvSpPr>
        <p:spPr>
          <a:xfrm>
            <a:off x="1172699" y="3228070"/>
            <a:ext cx="29787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시장 세분화로 명확히 된 부분 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시장 중에서 표적 시장을 선별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</a:t>
            </a:r>
          </a:p>
          <a:p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그곳을 대상으로 마케팅 활동을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전개한다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ko-KR" altLang="en-US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9A2351-C21A-F16B-0961-C94921CB64C6}"/>
              </a:ext>
            </a:extLst>
          </p:cNvPr>
          <p:cNvGrpSpPr/>
          <p:nvPr/>
        </p:nvGrpSpPr>
        <p:grpSpPr>
          <a:xfrm>
            <a:off x="7397382" y="4007971"/>
            <a:ext cx="1888067" cy="1888067"/>
            <a:chOff x="5151967" y="2180167"/>
            <a:chExt cx="1888067" cy="188806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F8357D0-FB3E-CC84-62DA-13D14A102D3C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EE99144-8540-E427-3D8C-DAE76AA93135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2764724-CD78-7E9A-00FD-A51885A42692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6B668C3-FEDD-8C65-531B-A6D64E61FC8C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4CC959-0C9F-88FB-53BB-570C79B7F0A8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T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0CB652-F60E-A08A-7AF2-7CCE872F1130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Targeting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9F9A9A3-D503-5290-3C1D-4308CA7E7DE4}"/>
              </a:ext>
            </a:extLst>
          </p:cNvPr>
          <p:cNvCxnSpPr>
            <a:cxnSpLocks/>
          </p:cNvCxnSpPr>
          <p:nvPr/>
        </p:nvCxnSpPr>
        <p:spPr>
          <a:xfrm>
            <a:off x="4151493" y="5178173"/>
            <a:ext cx="2908935" cy="0"/>
          </a:xfrm>
          <a:prstGeom prst="line">
            <a:avLst/>
          </a:prstGeom>
          <a:ln w="38100">
            <a:solidFill>
              <a:srgbClr val="2E4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705C8AE-3D6E-974E-FE93-1217ABFC1843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7051540" y="4952005"/>
            <a:ext cx="345842" cy="226168"/>
          </a:xfrm>
          <a:prstGeom prst="line">
            <a:avLst/>
          </a:prstGeom>
          <a:ln w="38100">
            <a:solidFill>
              <a:srgbClr val="2E4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5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0FAB3C1C-0F5B-33F5-04EA-025CCC07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C1C5F-2624-150D-FF23-997CDC88CF00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FA9C40-69F6-6F12-E34F-DFC183BD8AE0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46D4550-603E-BFCA-2AB8-8555253DD94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55FF9B-AEFC-8900-9DE0-5B1B5D13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3C21351-0200-8E46-A024-DF5EE64ABDFA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7644FB-B0F5-61AE-264F-0E8F759C94E0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2BA68-E86B-FEDF-4939-48EB179D5324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08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C19EF3-187D-2A35-20DD-75A675934C6B}"/>
              </a:ext>
            </a:extLst>
          </p:cNvPr>
          <p:cNvGrpSpPr/>
          <p:nvPr/>
        </p:nvGrpSpPr>
        <p:grpSpPr>
          <a:xfrm>
            <a:off x="5491305" y="2597555"/>
            <a:ext cx="1888067" cy="1888067"/>
            <a:chOff x="5151967" y="2180167"/>
            <a:chExt cx="1888067" cy="188806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6B410AA-B59C-CDE7-4C56-DE7DE8EF23D0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25C606A-2137-28B6-8F14-F392D92ED2EA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638A372-66B0-8C15-545B-5A3DA83A06D9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427BF0D-CDFC-66C1-B985-3CC1A452A6A0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8D1620-AB1B-4FE9-2BF9-82A542831DF2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S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244DDB-80CE-38C4-DE07-D02D3BB16C30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Segmentation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9A2351-C21A-F16B-0961-C94921CB64C6}"/>
              </a:ext>
            </a:extLst>
          </p:cNvPr>
          <p:cNvGrpSpPr/>
          <p:nvPr/>
        </p:nvGrpSpPr>
        <p:grpSpPr>
          <a:xfrm>
            <a:off x="7397382" y="4007971"/>
            <a:ext cx="1888067" cy="1888067"/>
            <a:chOff x="5151967" y="2180167"/>
            <a:chExt cx="1888067" cy="188806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F8357D0-FB3E-CC84-62DA-13D14A102D3C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EE99144-8540-E427-3D8C-DAE76AA93135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2764724-CD78-7E9A-00FD-A51885A42692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6B668C3-FEDD-8C65-531B-A6D64E61FC8C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4CC959-0C9F-88FB-53BB-570C79B7F0A8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T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0CB652-F60E-A08A-7AF2-7CCE872F1130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Targeting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DA38AE-CF2F-128F-7153-BB47986EAC36}"/>
              </a:ext>
            </a:extLst>
          </p:cNvPr>
          <p:cNvSpPr/>
          <p:nvPr/>
        </p:nvSpPr>
        <p:spPr>
          <a:xfrm>
            <a:off x="6751" y="0"/>
            <a:ext cx="12198350" cy="686532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A1449A-014A-98E9-5262-8F8E61F55B4A}"/>
              </a:ext>
            </a:extLst>
          </p:cNvPr>
          <p:cNvSpPr/>
          <p:nvPr/>
        </p:nvSpPr>
        <p:spPr>
          <a:xfrm>
            <a:off x="1029087" y="2134573"/>
            <a:ext cx="3122406" cy="3229476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02C80-B0AE-1D19-6D48-419A5AE57742}"/>
              </a:ext>
            </a:extLst>
          </p:cNvPr>
          <p:cNvSpPr txBox="1"/>
          <p:nvPr/>
        </p:nvSpPr>
        <p:spPr>
          <a:xfrm>
            <a:off x="601579" y="1395939"/>
            <a:ext cx="41250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How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to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get</a:t>
            </a:r>
            <a:r>
              <a:rPr lang="en-US" altLang="ko-KR" sz="2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3000" dirty="0">
                <a:solidFill>
                  <a:srgbClr val="36CED8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INSIGHT?</a:t>
            </a:r>
            <a:endParaRPr lang="ko-KR" altLang="en-US" sz="3000" dirty="0">
              <a:solidFill>
                <a:srgbClr val="36CED8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1AB827-8443-9F60-8204-B09D128DD2D8}"/>
              </a:ext>
            </a:extLst>
          </p:cNvPr>
          <p:cNvGrpSpPr/>
          <p:nvPr/>
        </p:nvGrpSpPr>
        <p:grpSpPr>
          <a:xfrm>
            <a:off x="9274846" y="1949937"/>
            <a:ext cx="1888067" cy="1888067"/>
            <a:chOff x="5151967" y="2180167"/>
            <a:chExt cx="1888067" cy="18880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D8227FF-6B40-B6BE-C8E8-4001B8366D27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ACFFBF9-EF76-7D3B-6823-0C65D37368FE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22515C2-91A6-B965-130B-CFE00FCD04B9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D89ECB3-CAC2-B278-4C50-C27663C4AEBE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46FA6F-9F93-F378-660A-46CB0C738E36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P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B6F9B6-0446-3507-4604-3B72D2BDF415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Positioning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3D373B-2F9F-EC3E-BB01-B398F749CF48}"/>
              </a:ext>
            </a:extLst>
          </p:cNvPr>
          <p:cNvCxnSpPr>
            <a:cxnSpLocks/>
          </p:cNvCxnSpPr>
          <p:nvPr/>
        </p:nvCxnSpPr>
        <p:spPr>
          <a:xfrm>
            <a:off x="4151493" y="2330563"/>
            <a:ext cx="4574751" cy="0"/>
          </a:xfrm>
          <a:prstGeom prst="line">
            <a:avLst/>
          </a:prstGeom>
          <a:ln w="38100">
            <a:solidFill>
              <a:srgbClr val="2E4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89C734A-6E36-001D-3807-40ABD3CC8362}"/>
              </a:ext>
            </a:extLst>
          </p:cNvPr>
          <p:cNvCxnSpPr>
            <a:cxnSpLocks/>
          </p:cNvCxnSpPr>
          <p:nvPr/>
        </p:nvCxnSpPr>
        <p:spPr>
          <a:xfrm>
            <a:off x="8726244" y="2329989"/>
            <a:ext cx="535501" cy="381283"/>
          </a:xfrm>
          <a:prstGeom prst="line">
            <a:avLst/>
          </a:prstGeom>
          <a:ln w="38100">
            <a:solidFill>
              <a:srgbClr val="2E4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650F60-87CA-6388-CFAA-B47BE6D38FEA}"/>
              </a:ext>
            </a:extLst>
          </p:cNvPr>
          <p:cNvSpPr txBox="1"/>
          <p:nvPr/>
        </p:nvSpPr>
        <p:spPr>
          <a:xfrm>
            <a:off x="1090171" y="2558860"/>
            <a:ext cx="29787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포지셔닝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41E65A-E565-D38A-63B6-7A549E7438F4}"/>
              </a:ext>
            </a:extLst>
          </p:cNvPr>
          <p:cNvSpPr txBox="1"/>
          <p:nvPr/>
        </p:nvSpPr>
        <p:spPr>
          <a:xfrm>
            <a:off x="1172699" y="3228070"/>
            <a:ext cx="29787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자사의 제품 혹은 경쟁적 위상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(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포지션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)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을 고객들의 머리 속에 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인식시키는 것을 의미한다</a:t>
            </a:r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495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15136BF1-01B4-2A00-D12F-49C53149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DDBA9-18EC-171E-59A1-F1A7992C74EB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5C2795-7639-7F1E-A3AF-19986E7718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1F546C-B7AA-B460-3858-B40EA403F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AA5831-34E6-6608-C1EB-F39941CF36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A9C6D5-A6A3-F8AA-1E1A-C54F61F53A21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5DAA1D-90FB-61AE-BA01-B4A05B6BC36E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11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83924E1-FDBE-41AB-19DB-CC552CE5DD3A}"/>
              </a:ext>
            </a:extLst>
          </p:cNvPr>
          <p:cNvGrpSpPr/>
          <p:nvPr/>
        </p:nvGrpSpPr>
        <p:grpSpPr>
          <a:xfrm>
            <a:off x="8335823" y="1612376"/>
            <a:ext cx="1888067" cy="1888067"/>
            <a:chOff x="5151967" y="2180167"/>
            <a:chExt cx="1888067" cy="1888067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E456BF5-D67F-A233-7D3D-C9FE0005B88D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B1EDA30D-4556-060F-F39E-EDA17A33760F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31190DF-0EFA-45B6-5FB9-4248B53C48B2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BB8271A-7BD9-9C67-1F1B-7A0F85B225F9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25943B3-FB57-C336-2537-A191B7B0045E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S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4254BA3-4792-576C-0CAE-2F13EB79D6E2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Segmentation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916A41E-0DAB-6F47-79FA-2F4200907016}"/>
              </a:ext>
            </a:extLst>
          </p:cNvPr>
          <p:cNvGrpSpPr/>
          <p:nvPr/>
        </p:nvGrpSpPr>
        <p:grpSpPr>
          <a:xfrm>
            <a:off x="6908211" y="3279733"/>
            <a:ext cx="1888067" cy="1888067"/>
            <a:chOff x="5151967" y="2180167"/>
            <a:chExt cx="1888067" cy="188806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4D5CEE2-9B50-0604-7A52-E5D8802FD27A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1BE4202-A3B1-30FC-C802-E3A9D017AE9B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FC35AD56-258D-7F70-0B4A-DCA22726557C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FD556656-9F7B-69A1-D9F7-0E7FB21A0451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CEEA97-3E33-349F-8F12-E51C9AE37492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T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834DE7F-9B16-D7F6-6517-7DDF012CE02E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Targeting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DC5DF7D-9E29-856B-7CF5-617ED0508C8C}"/>
              </a:ext>
            </a:extLst>
          </p:cNvPr>
          <p:cNvGrpSpPr/>
          <p:nvPr/>
        </p:nvGrpSpPr>
        <p:grpSpPr>
          <a:xfrm>
            <a:off x="9607587" y="3480688"/>
            <a:ext cx="1888067" cy="1888067"/>
            <a:chOff x="5151967" y="2180167"/>
            <a:chExt cx="1888067" cy="1888067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EDCD711-AAB2-15FE-1424-8DA4F6940BF4}"/>
                </a:ext>
              </a:extLst>
            </p:cNvPr>
            <p:cNvGrpSpPr/>
            <p:nvPr/>
          </p:nvGrpSpPr>
          <p:grpSpPr>
            <a:xfrm>
              <a:off x="5151967" y="2180167"/>
              <a:ext cx="1888067" cy="1888067"/>
              <a:chOff x="6942667" y="2175934"/>
              <a:chExt cx="1888067" cy="1888067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474B247-7A51-1754-F271-3A17BEE3742B}"/>
                  </a:ext>
                </a:extLst>
              </p:cNvPr>
              <p:cNvSpPr/>
              <p:nvPr/>
            </p:nvSpPr>
            <p:spPr>
              <a:xfrm>
                <a:off x="6942667" y="2175934"/>
                <a:ext cx="1888067" cy="1888067"/>
              </a:xfrm>
              <a:prstGeom prst="ellipse">
                <a:avLst/>
              </a:prstGeom>
              <a:solidFill>
                <a:srgbClr val="7E9EC2">
                  <a:alpha val="30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C81AC77E-6E77-07C1-0237-505DBD9B485E}"/>
                  </a:ext>
                </a:extLst>
              </p:cNvPr>
              <p:cNvSpPr/>
              <p:nvPr/>
            </p:nvSpPr>
            <p:spPr>
              <a:xfrm>
                <a:off x="7056384" y="2289651"/>
                <a:ext cx="1660631" cy="1660631"/>
              </a:xfrm>
              <a:prstGeom prst="ellipse">
                <a:avLst/>
              </a:prstGeom>
              <a:solidFill>
                <a:srgbClr val="7E9EC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a고딕19" panose="02020600000000000000" pitchFamily="18" charset="-127"/>
                  <a:ea typeface="a고딕19" panose="02020600000000000000" pitchFamily="18" charset="-127"/>
                </a:endParaRPr>
              </a:p>
            </p:txBody>
          </p: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F9F0CE3-2E40-AABF-05C9-15E0439AAB85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85" y="3274590"/>
              <a:ext cx="10780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7B03C48-F993-7887-C9EA-FE32B5D20712}"/>
                </a:ext>
              </a:extLst>
            </p:cNvPr>
            <p:cNvSpPr txBox="1"/>
            <p:nvPr/>
          </p:nvSpPr>
          <p:spPr>
            <a:xfrm>
              <a:off x="5470911" y="2479888"/>
              <a:ext cx="1250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P</a:t>
              </a:r>
              <a:endPara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A6AB5EA-1EED-97D9-5A9B-D8F31A6453A6}"/>
                </a:ext>
              </a:extLst>
            </p:cNvPr>
            <p:cNvSpPr txBox="1"/>
            <p:nvPr/>
          </p:nvSpPr>
          <p:spPr>
            <a:xfrm>
              <a:off x="5381075" y="3267418"/>
              <a:ext cx="14298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Positioning</a:t>
              </a:r>
              <a:endParaRPr lang="ko-KR" altLang="en-US" sz="15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3889CF6-3E5C-7576-051A-FA4645E1A520}"/>
              </a:ext>
            </a:extLst>
          </p:cNvPr>
          <p:cNvSpPr txBox="1"/>
          <p:nvPr/>
        </p:nvSpPr>
        <p:spPr>
          <a:xfrm>
            <a:off x="1474568" y="2844225"/>
            <a:ext cx="57076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BIG DATA  +</a:t>
            </a:r>
            <a:endParaRPr lang="ko-KR" altLang="en-US" sz="7000" dirty="0">
              <a:solidFill>
                <a:schemeClr val="bg1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9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EFFE8342-8C4A-AF75-4AC1-BD5A249CC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B8B34-85D2-8D15-3176-B1FB9FFBEFEB}"/>
              </a:ext>
            </a:extLst>
          </p:cNvPr>
          <p:cNvSpPr txBox="1"/>
          <p:nvPr/>
        </p:nvSpPr>
        <p:spPr>
          <a:xfrm>
            <a:off x="642485" y="903881"/>
            <a:ext cx="96614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02</a:t>
            </a:r>
            <a:r>
              <a:rPr lang="en-US" altLang="ko-KR" sz="45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프로젝트 수행 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410451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5D3D14-2E39-C3EF-D4F3-0BA921843A57}"/>
              </a:ext>
            </a:extLst>
          </p:cNvPr>
          <p:cNvSpPr txBox="1"/>
          <p:nvPr/>
        </p:nvSpPr>
        <p:spPr>
          <a:xfrm>
            <a:off x="937521" y="1996334"/>
            <a:ext cx="1114218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어떤 사람이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클린디를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이용할 것인지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클린디는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그들에게 어떻게 접근할 것인지에 대한 통찰을 얻기 위해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endParaRPr lang="en-US" altLang="ko-KR" sz="500" dirty="0">
              <a:solidFill>
                <a:schemeClr val="bg1">
                  <a:lumMod val="5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3000" dirty="0" err="1">
                <a:latin typeface="locus_sangsang" panose="02000504030000020003" pitchFamily="50" charset="-127"/>
                <a:ea typeface="locus_sangsang" panose="02000504030000020003" pitchFamily="50" charset="-127"/>
              </a:rPr>
              <a:t>웹크롤링으로</a:t>
            </a:r>
            <a:r>
              <a:rPr lang="ko-KR" altLang="en-US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</a:t>
            </a:r>
            <a:r>
              <a:rPr lang="ko-KR" altLang="en-US" sz="3000" dirty="0">
                <a:solidFill>
                  <a:srgbClr val="1460B4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웹데이터</a:t>
            </a:r>
            <a:r>
              <a:rPr lang="ko-KR" altLang="en-US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수집</a:t>
            </a:r>
            <a:endParaRPr lang="en-US" altLang="ko-KR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BAB2E6-BE1F-EF95-4827-78740DB1EC4F}"/>
              </a:ext>
            </a:extLst>
          </p:cNvPr>
          <p:cNvGrpSpPr/>
          <p:nvPr/>
        </p:nvGrpSpPr>
        <p:grpSpPr>
          <a:xfrm>
            <a:off x="1087061" y="3180169"/>
            <a:ext cx="10017877" cy="1935738"/>
            <a:chOff x="1087061" y="3136816"/>
            <a:chExt cx="10017877" cy="1935738"/>
          </a:xfrm>
        </p:grpSpPr>
        <p:sp>
          <p:nvSpPr>
            <p:cNvPr id="2" name="사각형: 둥근 대각선 방향 모서리 1">
              <a:extLst>
                <a:ext uri="{FF2B5EF4-FFF2-40B4-BE49-F238E27FC236}">
                  <a16:creationId xmlns:a16="http://schemas.microsoft.com/office/drawing/2014/main" id="{6B9187D7-5297-CDAE-0989-D3C78163FC93}"/>
                </a:ext>
              </a:extLst>
            </p:cNvPr>
            <p:cNvSpPr/>
            <p:nvPr/>
          </p:nvSpPr>
          <p:spPr>
            <a:xfrm>
              <a:off x="1087061" y="3136816"/>
              <a:ext cx="10017877" cy="1935738"/>
            </a:xfrm>
            <a:prstGeom prst="round2DiagRect">
              <a:avLst/>
            </a:prstGeom>
            <a:solidFill>
              <a:srgbClr val="E4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77EC047-A86F-3A6F-D214-AB76349453E5}"/>
                </a:ext>
              </a:extLst>
            </p:cNvPr>
            <p:cNvGrpSpPr/>
            <p:nvPr/>
          </p:nvGrpSpPr>
          <p:grpSpPr>
            <a:xfrm>
              <a:off x="1885941" y="3523295"/>
              <a:ext cx="8584857" cy="1359042"/>
              <a:chOff x="-470869" y="-1104929"/>
              <a:chExt cx="6059700" cy="95929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F727FAC-B2CC-A51C-DCF9-5ECDCAACA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70869" y="-1104929"/>
                <a:ext cx="959292" cy="959292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B5E4FD8-55F2-B3FA-F767-938BE6614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0713" y="-1104929"/>
                <a:ext cx="948118" cy="95137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8F4DE52-D19D-D08B-537B-3D174A63E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9575" y="-1104929"/>
                <a:ext cx="966256" cy="956430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E8F106B-A79D-CD47-6425-35F9B058B8C1}"/>
              </a:ext>
            </a:extLst>
          </p:cNvPr>
          <p:cNvSpPr txBox="1"/>
          <p:nvPr/>
        </p:nvSpPr>
        <p:spPr>
          <a:xfrm>
            <a:off x="330751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웹크롤링</a:t>
            </a:r>
            <a:endParaRPr lang="ko-KR" altLang="en-US" sz="2700" dirty="0">
              <a:solidFill>
                <a:srgbClr val="0A315B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60D383-596E-234E-FF03-7FFCDF9EF052}"/>
              </a:ext>
            </a:extLst>
          </p:cNvPr>
          <p:cNvCxnSpPr>
            <a:cxnSpLocks/>
          </p:cNvCxnSpPr>
          <p:nvPr/>
        </p:nvCxnSpPr>
        <p:spPr>
          <a:xfrm>
            <a:off x="330751" y="1199928"/>
            <a:ext cx="13643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Naver News Desktop App for Mac and PC | Manage Multiple Naver News Accounts  | WebCatalog">
            <a:extLst>
              <a:ext uri="{FF2B5EF4-FFF2-40B4-BE49-F238E27FC236}">
                <a16:creationId xmlns:a16="http://schemas.microsoft.com/office/drawing/2014/main" id="{B911789B-4886-63B3-071A-D40A1389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17" y="3561041"/>
            <a:ext cx="1359042" cy="135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36415B-6FDF-E848-6742-CB536AECAA2D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13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1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526104-BDAA-D3B9-7D9E-3BE9C8705215}"/>
              </a:ext>
            </a:extLst>
          </p:cNvPr>
          <p:cNvGrpSpPr/>
          <p:nvPr/>
        </p:nvGrpSpPr>
        <p:grpSpPr>
          <a:xfrm>
            <a:off x="5933155" y="994896"/>
            <a:ext cx="6063756" cy="5205882"/>
            <a:chOff x="444500" y="1670050"/>
            <a:chExt cx="5251450" cy="450849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4031E9-4A83-BF33-CC47-4B5A200BBF5E}"/>
                </a:ext>
              </a:extLst>
            </p:cNvPr>
            <p:cNvSpPr/>
            <p:nvPr/>
          </p:nvSpPr>
          <p:spPr>
            <a:xfrm>
              <a:off x="444500" y="1670050"/>
              <a:ext cx="5251450" cy="45084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D02D776-9A7D-1821-E370-3028493B4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604" y="1733739"/>
              <a:ext cx="5052745" cy="4362399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E478F1C-ADE4-D1BD-AD47-54B00F414E63}"/>
              </a:ext>
            </a:extLst>
          </p:cNvPr>
          <p:cNvGrpSpPr/>
          <p:nvPr/>
        </p:nvGrpSpPr>
        <p:grpSpPr>
          <a:xfrm>
            <a:off x="367126" y="1692287"/>
            <a:ext cx="5251450" cy="4508498"/>
            <a:chOff x="6316396" y="1692287"/>
            <a:chExt cx="5251450" cy="450849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9967433-293D-3E46-0ACC-2793459C8786}"/>
                </a:ext>
              </a:extLst>
            </p:cNvPr>
            <p:cNvSpPr/>
            <p:nvPr/>
          </p:nvSpPr>
          <p:spPr>
            <a:xfrm>
              <a:off x="6316396" y="1692287"/>
              <a:ext cx="5251450" cy="45084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02E2312-7949-3B3E-29DF-370AA4544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898"/>
            <a:stretch/>
          </p:blipFill>
          <p:spPr>
            <a:xfrm>
              <a:off x="6397806" y="1750673"/>
              <a:ext cx="5066061" cy="4345462"/>
            </a:xfrm>
            <a:prstGeom prst="rect">
              <a:avLst/>
            </a:prstGeom>
          </p:spPr>
        </p:pic>
      </p:grpSp>
      <p:sp>
        <p:nvSpPr>
          <p:cNvPr id="38" name="액자 37">
            <a:extLst>
              <a:ext uri="{FF2B5EF4-FFF2-40B4-BE49-F238E27FC236}">
                <a16:creationId xmlns:a16="http://schemas.microsoft.com/office/drawing/2014/main" id="{3E0106D1-157B-03FE-05C2-98A3902F310D}"/>
              </a:ext>
            </a:extLst>
          </p:cNvPr>
          <p:cNvSpPr/>
          <p:nvPr/>
        </p:nvSpPr>
        <p:spPr>
          <a:xfrm>
            <a:off x="996413" y="3055732"/>
            <a:ext cx="1197764" cy="373267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27B04388-0E2D-28DD-D4F1-2DD2C9B5D57C}"/>
              </a:ext>
            </a:extLst>
          </p:cNvPr>
          <p:cNvSpPr/>
          <p:nvPr/>
        </p:nvSpPr>
        <p:spPr>
          <a:xfrm>
            <a:off x="763115" y="3764071"/>
            <a:ext cx="4803471" cy="626302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B6B888-1C4C-7353-F8DC-6F1EBB3B20E7}"/>
              </a:ext>
            </a:extLst>
          </p:cNvPr>
          <p:cNvSpPr txBox="1"/>
          <p:nvPr/>
        </p:nvSpPr>
        <p:spPr>
          <a:xfrm>
            <a:off x="330751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웹크롤링</a:t>
            </a:r>
            <a:endParaRPr lang="ko-KR" altLang="en-US" sz="2700" dirty="0">
              <a:solidFill>
                <a:srgbClr val="0A315B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994EE5-39DB-B658-1689-C42F392969D6}"/>
              </a:ext>
            </a:extLst>
          </p:cNvPr>
          <p:cNvCxnSpPr>
            <a:cxnSpLocks/>
          </p:cNvCxnSpPr>
          <p:nvPr/>
        </p:nvCxnSpPr>
        <p:spPr>
          <a:xfrm>
            <a:off x="330751" y="1199928"/>
            <a:ext cx="13643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8D1D3F-3301-B7C9-69C7-35294675D0E6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14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83787C-E748-7D78-C110-7A75F45B34AB}"/>
              </a:ext>
            </a:extLst>
          </p:cNvPr>
          <p:cNvSpPr/>
          <p:nvPr/>
        </p:nvSpPr>
        <p:spPr>
          <a:xfrm>
            <a:off x="533313" y="1755290"/>
            <a:ext cx="5251450" cy="45084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57D23F4-805F-B713-22EE-49DBB19D40EA}"/>
              </a:ext>
            </a:extLst>
          </p:cNvPr>
          <p:cNvGrpSpPr/>
          <p:nvPr/>
        </p:nvGrpSpPr>
        <p:grpSpPr>
          <a:xfrm>
            <a:off x="6957685" y="2208026"/>
            <a:ext cx="3785145" cy="1766631"/>
            <a:chOff x="6413500" y="2216422"/>
            <a:chExt cx="2489200" cy="1161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B9A975B-C67B-DADD-6171-2286A42542B9}"/>
                </a:ext>
              </a:extLst>
            </p:cNvPr>
            <p:cNvSpPr/>
            <p:nvPr/>
          </p:nvSpPr>
          <p:spPr>
            <a:xfrm>
              <a:off x="6413500" y="2216422"/>
              <a:ext cx="2489200" cy="116177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E617C80-B359-51AB-BEC3-0F17CD093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3289" y="2273273"/>
              <a:ext cx="2362321" cy="104145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00034D-8943-72FE-4236-5B7CAD7A015F}"/>
              </a:ext>
            </a:extLst>
          </p:cNvPr>
          <p:cNvSpPr txBox="1"/>
          <p:nvPr/>
        </p:nvSpPr>
        <p:spPr>
          <a:xfrm>
            <a:off x="6499957" y="4531024"/>
            <a:ext cx="61440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약 </a:t>
            </a:r>
            <a:r>
              <a:rPr lang="en-US" altLang="ko-KR" sz="3000" dirty="0">
                <a:solidFill>
                  <a:srgbClr val="1460B4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8,000,000</a:t>
            </a:r>
            <a:r>
              <a:rPr lang="ko-KR" altLang="en-US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개의 데이터를 수집</a:t>
            </a:r>
            <a:endParaRPr lang="en-US" altLang="ko-KR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330751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웹크롤링</a:t>
            </a:r>
            <a:endParaRPr lang="ko-KR" altLang="en-US" sz="2700" dirty="0">
              <a:solidFill>
                <a:srgbClr val="0A315B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330751" y="1199928"/>
            <a:ext cx="13643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08B81D9-5D9A-9493-A294-84945D4B5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23" y="1791651"/>
            <a:ext cx="5156830" cy="43877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8CBACF6-1264-C323-600B-BBEAF9630046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15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25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499445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전처리</a:t>
            </a:r>
            <a:endParaRPr lang="ko-KR" altLang="en-US" sz="2700" dirty="0">
              <a:solidFill>
                <a:srgbClr val="0A315B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541780" y="1199928"/>
            <a:ext cx="973753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913F838-8394-EAAB-C512-B7BE4CB928F9}"/>
              </a:ext>
            </a:extLst>
          </p:cNvPr>
          <p:cNvSpPr/>
          <p:nvPr/>
        </p:nvSpPr>
        <p:spPr>
          <a:xfrm>
            <a:off x="533313" y="1755290"/>
            <a:ext cx="5251450" cy="45084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EEBFA62-1E05-34D3-7E68-B36A666ED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674" b="56772"/>
          <a:stretch/>
        </p:blipFill>
        <p:spPr>
          <a:xfrm>
            <a:off x="612768" y="2053673"/>
            <a:ext cx="5092539" cy="3769611"/>
          </a:xfrm>
          <a:prstGeom prst="rect">
            <a:avLst/>
          </a:prstGeom>
        </p:spPr>
      </p:pic>
      <p:sp>
        <p:nvSpPr>
          <p:cNvPr id="53" name="액자 52">
            <a:extLst>
              <a:ext uri="{FF2B5EF4-FFF2-40B4-BE49-F238E27FC236}">
                <a16:creationId xmlns:a16="http://schemas.microsoft.com/office/drawing/2014/main" id="{641D3271-1226-1D60-2E9F-D164A86B2EF8}"/>
              </a:ext>
            </a:extLst>
          </p:cNvPr>
          <p:cNvSpPr/>
          <p:nvPr/>
        </p:nvSpPr>
        <p:spPr>
          <a:xfrm>
            <a:off x="725135" y="2729737"/>
            <a:ext cx="4578385" cy="853201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액자 53">
            <a:extLst>
              <a:ext uri="{FF2B5EF4-FFF2-40B4-BE49-F238E27FC236}">
                <a16:creationId xmlns:a16="http://schemas.microsoft.com/office/drawing/2014/main" id="{3C52E294-76A1-7CBA-D336-9E55EF48F722}"/>
              </a:ext>
            </a:extLst>
          </p:cNvPr>
          <p:cNvSpPr/>
          <p:nvPr/>
        </p:nvSpPr>
        <p:spPr>
          <a:xfrm>
            <a:off x="725135" y="4855060"/>
            <a:ext cx="4968124" cy="1041124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7818CBC-3401-2303-2CF2-9DF1F331793E}"/>
              </a:ext>
            </a:extLst>
          </p:cNvPr>
          <p:cNvGrpSpPr/>
          <p:nvPr/>
        </p:nvGrpSpPr>
        <p:grpSpPr>
          <a:xfrm>
            <a:off x="6133500" y="1755289"/>
            <a:ext cx="6193351" cy="4067989"/>
            <a:chOff x="6439017" y="2724657"/>
            <a:chExt cx="5525187" cy="298868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A43C2D7-53A1-BF50-92DF-A2AB0F01B546}"/>
                </a:ext>
              </a:extLst>
            </p:cNvPr>
            <p:cNvGrpSpPr/>
            <p:nvPr/>
          </p:nvGrpSpPr>
          <p:grpSpPr>
            <a:xfrm>
              <a:off x="6439017" y="2724657"/>
              <a:ext cx="5251450" cy="2245571"/>
              <a:chOff x="395886" y="1454362"/>
              <a:chExt cx="5251450" cy="2245571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3E271B4-093D-AF1B-517F-C295F852C353}"/>
                  </a:ext>
                </a:extLst>
              </p:cNvPr>
              <p:cNvSpPr/>
              <p:nvPr/>
            </p:nvSpPr>
            <p:spPr>
              <a:xfrm>
                <a:off x="395886" y="1454362"/>
                <a:ext cx="5251450" cy="224557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5815A20-3C38-F0B5-95A1-E39540919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912" y="1531452"/>
                <a:ext cx="5007910" cy="2100747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4C6BFB-9FB0-7FF4-0804-9808675F860B}"/>
                </a:ext>
              </a:extLst>
            </p:cNvPr>
            <p:cNvSpPr txBox="1"/>
            <p:nvPr/>
          </p:nvSpPr>
          <p:spPr>
            <a:xfrm>
              <a:off x="7760868" y="5236286"/>
              <a:ext cx="420333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500" dirty="0" err="1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결측치</a:t>
              </a:r>
              <a:r>
                <a:rPr lang="en-US" altLang="ko-KR" sz="2500" dirty="0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, </a:t>
              </a:r>
              <a:r>
                <a:rPr lang="ko-KR" altLang="en-US" sz="2500" dirty="0" err="1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중복값</a:t>
              </a:r>
              <a:r>
                <a:rPr lang="ko-KR" altLang="en-US" sz="2500" dirty="0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 제거</a:t>
              </a:r>
              <a:endParaRPr lang="en-US" altLang="ko-KR" sz="2500" dirty="0"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D28D256-9B48-4641-D4C1-438AD0D65799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16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71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3303DC-A0BC-9663-D971-1BF1FCEA50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4E7740-67E2-5426-BA5B-AD092C859304}"/>
              </a:ext>
            </a:extLst>
          </p:cNvPr>
          <p:cNvSpPr/>
          <p:nvPr/>
        </p:nvSpPr>
        <p:spPr>
          <a:xfrm>
            <a:off x="0" y="0"/>
            <a:ext cx="31580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E8A38C78-ED2C-2A77-7E6A-1C95212705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7"/>
          <a:stretch/>
        </p:blipFill>
        <p:spPr>
          <a:xfrm>
            <a:off x="0" y="0"/>
            <a:ext cx="3158066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F3C39-571A-BC6E-0200-BE4E27CBC7AE}"/>
              </a:ext>
            </a:extLst>
          </p:cNvPr>
          <p:cNvSpPr txBox="1"/>
          <p:nvPr/>
        </p:nvSpPr>
        <p:spPr>
          <a:xfrm>
            <a:off x="-143934" y="802657"/>
            <a:ext cx="31072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5000" dirty="0">
                <a:solidFill>
                  <a:srgbClr val="0A31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Contents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675BF6-5A41-1FDE-3B65-BEA45A77C209}"/>
              </a:ext>
            </a:extLst>
          </p:cNvPr>
          <p:cNvSpPr/>
          <p:nvPr/>
        </p:nvSpPr>
        <p:spPr>
          <a:xfrm>
            <a:off x="3208866" y="-11283"/>
            <a:ext cx="8983134" cy="6858000"/>
          </a:xfrm>
          <a:prstGeom prst="rect">
            <a:avLst/>
          </a:prstGeom>
          <a:solidFill>
            <a:srgbClr val="0A315B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FDAA41-5288-B0D7-0099-4068FEBBE243}"/>
              </a:ext>
            </a:extLst>
          </p:cNvPr>
          <p:cNvSpPr txBox="1"/>
          <p:nvPr/>
        </p:nvSpPr>
        <p:spPr>
          <a:xfrm>
            <a:off x="9651999" y="6474602"/>
            <a:ext cx="254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6B4378-65B6-9EB8-DEA9-7EEAF9D3A494}"/>
              </a:ext>
            </a:extLst>
          </p:cNvPr>
          <p:cNvGrpSpPr/>
          <p:nvPr/>
        </p:nvGrpSpPr>
        <p:grpSpPr>
          <a:xfrm>
            <a:off x="3841750" y="1008833"/>
            <a:ext cx="7677150" cy="3061337"/>
            <a:chOff x="3841750" y="1008833"/>
            <a:chExt cx="7677150" cy="306133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46964C-D571-7912-9406-4B42E92715CE}"/>
                </a:ext>
              </a:extLst>
            </p:cNvPr>
            <p:cNvGrpSpPr/>
            <p:nvPr/>
          </p:nvGrpSpPr>
          <p:grpSpPr>
            <a:xfrm>
              <a:off x="3841750" y="1008833"/>
              <a:ext cx="4310592" cy="477054"/>
              <a:chOff x="3727450" y="844717"/>
              <a:chExt cx="4310592" cy="4770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83D238-5BE0-CEFA-0D26-C5B7CA94F8F2}"/>
                  </a:ext>
                </a:extLst>
              </p:cNvPr>
              <p:cNvSpPr txBox="1"/>
              <p:nvPr/>
            </p:nvSpPr>
            <p:spPr>
              <a:xfrm>
                <a:off x="3727450" y="844717"/>
                <a:ext cx="1005417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01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52C3F9-959D-8325-C173-7D642472DAA2}"/>
                  </a:ext>
                </a:extLst>
              </p:cNvPr>
              <p:cNvSpPr txBox="1"/>
              <p:nvPr/>
            </p:nvSpPr>
            <p:spPr>
              <a:xfrm>
                <a:off x="4427008" y="844717"/>
                <a:ext cx="361103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프로젝트 소개</a:t>
                </a:r>
                <a:endParaRPr lang="en-US" altLang="ko-KR" sz="2500" dirty="0">
                  <a:solidFill>
                    <a:schemeClr val="bg1"/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F681BB5-F408-D657-BAAC-D7F21481525F}"/>
                </a:ext>
              </a:extLst>
            </p:cNvPr>
            <p:cNvGrpSpPr/>
            <p:nvPr/>
          </p:nvGrpSpPr>
          <p:grpSpPr>
            <a:xfrm>
              <a:off x="3841750" y="1853550"/>
              <a:ext cx="7677150" cy="477054"/>
              <a:chOff x="3727450" y="844717"/>
              <a:chExt cx="7677150" cy="47705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CBEEE1-03BE-13DC-CB5A-B9A7934F988C}"/>
                  </a:ext>
                </a:extLst>
              </p:cNvPr>
              <p:cNvSpPr txBox="1"/>
              <p:nvPr/>
            </p:nvSpPr>
            <p:spPr>
              <a:xfrm>
                <a:off x="3727450" y="844717"/>
                <a:ext cx="1005417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02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20812F-7A4C-31B6-1932-8BC2B8E3BF75}"/>
                  </a:ext>
                </a:extLst>
              </p:cNvPr>
              <p:cNvSpPr txBox="1"/>
              <p:nvPr/>
            </p:nvSpPr>
            <p:spPr>
              <a:xfrm>
                <a:off x="4427008" y="844717"/>
                <a:ext cx="697759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프로젝트 수행절차 및 방법</a:t>
                </a:r>
                <a:endParaRPr lang="en-US" altLang="ko-KR" sz="2500" dirty="0">
                  <a:solidFill>
                    <a:schemeClr val="bg1"/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B88491A-C9AD-8041-51EF-CBD0A50681F8}"/>
                </a:ext>
              </a:extLst>
            </p:cNvPr>
            <p:cNvGrpSpPr/>
            <p:nvPr/>
          </p:nvGrpSpPr>
          <p:grpSpPr>
            <a:xfrm>
              <a:off x="3841750" y="2698267"/>
              <a:ext cx="4310592" cy="477054"/>
              <a:chOff x="3727450" y="844717"/>
              <a:chExt cx="4310592" cy="4770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59B6B79-AC1E-A91F-C26A-C64F22D1FB50}"/>
                  </a:ext>
                </a:extLst>
              </p:cNvPr>
              <p:cNvSpPr txBox="1"/>
              <p:nvPr/>
            </p:nvSpPr>
            <p:spPr>
              <a:xfrm>
                <a:off x="3727450" y="844717"/>
                <a:ext cx="1005417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03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0B09C6-EAF8-4746-BE15-6486398FE17B}"/>
                  </a:ext>
                </a:extLst>
              </p:cNvPr>
              <p:cNvSpPr txBox="1"/>
              <p:nvPr/>
            </p:nvSpPr>
            <p:spPr>
              <a:xfrm>
                <a:off x="4427008" y="844717"/>
                <a:ext cx="361103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프로젝트 수행 결과</a:t>
                </a:r>
                <a:endParaRPr lang="en-US" altLang="ko-KR" sz="2500" dirty="0">
                  <a:solidFill>
                    <a:schemeClr val="bg1"/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C5B9445-012D-335F-46A8-6DF035652F0E}"/>
                </a:ext>
              </a:extLst>
            </p:cNvPr>
            <p:cNvGrpSpPr/>
            <p:nvPr/>
          </p:nvGrpSpPr>
          <p:grpSpPr>
            <a:xfrm>
              <a:off x="3841750" y="3593116"/>
              <a:ext cx="4310592" cy="477054"/>
              <a:chOff x="3727450" y="844717"/>
              <a:chExt cx="4310592" cy="47705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635857-A8C1-F780-171B-63158AD6F7A3}"/>
                  </a:ext>
                </a:extLst>
              </p:cNvPr>
              <p:cNvSpPr txBox="1"/>
              <p:nvPr/>
            </p:nvSpPr>
            <p:spPr>
              <a:xfrm>
                <a:off x="3727450" y="844717"/>
                <a:ext cx="1005417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04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DB46CF-B5B8-1F14-B9D8-0B26076E9901}"/>
                  </a:ext>
                </a:extLst>
              </p:cNvPr>
              <p:cNvSpPr txBox="1"/>
              <p:nvPr/>
            </p:nvSpPr>
            <p:spPr>
              <a:xfrm>
                <a:off x="4427008" y="844717"/>
                <a:ext cx="361103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프로젝트 결론</a:t>
                </a:r>
                <a:endParaRPr lang="en-US" altLang="ko-KR" sz="2500" dirty="0">
                  <a:solidFill>
                    <a:schemeClr val="bg1"/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</p:grp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19629B-2476-9F40-3661-9A471E7A930B}"/>
              </a:ext>
            </a:extLst>
          </p:cNvPr>
          <p:cNvCxnSpPr>
            <a:cxnSpLocks/>
          </p:cNvCxnSpPr>
          <p:nvPr/>
        </p:nvCxnSpPr>
        <p:spPr>
          <a:xfrm>
            <a:off x="-298383" y="6639836"/>
            <a:ext cx="3507249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74DBCF-C652-6D5F-FF69-E9CA67D77006}"/>
              </a:ext>
            </a:extLst>
          </p:cNvPr>
          <p:cNvCxnSpPr>
            <a:cxnSpLocks/>
          </p:cNvCxnSpPr>
          <p:nvPr/>
        </p:nvCxnSpPr>
        <p:spPr>
          <a:xfrm>
            <a:off x="3158066" y="6639836"/>
            <a:ext cx="597130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D313559-40FD-C691-DB6E-E6D8ABBD467B}"/>
              </a:ext>
            </a:extLst>
          </p:cNvPr>
          <p:cNvCxnSpPr>
            <a:cxnSpLocks/>
          </p:cNvCxnSpPr>
          <p:nvPr/>
        </p:nvCxnSpPr>
        <p:spPr>
          <a:xfrm flipV="1">
            <a:off x="9124009" y="6379486"/>
            <a:ext cx="331141" cy="2603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25C790D-57AF-EE63-62DB-E7416D663E4B}"/>
              </a:ext>
            </a:extLst>
          </p:cNvPr>
          <p:cNvCxnSpPr>
            <a:cxnSpLocks/>
          </p:cNvCxnSpPr>
          <p:nvPr/>
        </p:nvCxnSpPr>
        <p:spPr>
          <a:xfrm>
            <a:off x="9455150" y="6379486"/>
            <a:ext cx="2736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1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499445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전처리</a:t>
            </a:r>
            <a:endParaRPr lang="ko-KR" altLang="en-US" sz="2700" dirty="0">
              <a:solidFill>
                <a:srgbClr val="0A315B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541780" y="1199928"/>
            <a:ext cx="973753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067092D-29EF-CE0E-412A-03E8D425649C}"/>
              </a:ext>
            </a:extLst>
          </p:cNvPr>
          <p:cNvGrpSpPr/>
          <p:nvPr/>
        </p:nvGrpSpPr>
        <p:grpSpPr>
          <a:xfrm>
            <a:off x="338581" y="1494687"/>
            <a:ext cx="5886396" cy="5053615"/>
            <a:chOff x="395886" y="1454362"/>
            <a:chExt cx="5251450" cy="450849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3E271B4-093D-AF1B-517F-C295F852C353}"/>
                </a:ext>
              </a:extLst>
            </p:cNvPr>
            <p:cNvSpPr/>
            <p:nvPr/>
          </p:nvSpPr>
          <p:spPr>
            <a:xfrm>
              <a:off x="395886" y="1454362"/>
              <a:ext cx="5251450" cy="45084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16A92FE-E79E-7734-BF13-2A5D51170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978" y="1521575"/>
              <a:ext cx="5017753" cy="4351114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7207C7-2019-971E-3FA0-C96E643FB364}"/>
              </a:ext>
            </a:extLst>
          </p:cNvPr>
          <p:cNvGrpSpPr/>
          <p:nvPr/>
        </p:nvGrpSpPr>
        <p:grpSpPr>
          <a:xfrm>
            <a:off x="7282611" y="1914414"/>
            <a:ext cx="3646776" cy="764291"/>
            <a:chOff x="8022745" y="1712284"/>
            <a:chExt cx="2260938" cy="764291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5659C93-F4B4-E089-6D2F-6DDB41DE3DAD}"/>
                </a:ext>
              </a:extLst>
            </p:cNvPr>
            <p:cNvSpPr/>
            <p:nvPr/>
          </p:nvSpPr>
          <p:spPr>
            <a:xfrm>
              <a:off x="8022745" y="1712284"/>
              <a:ext cx="2202528" cy="531852"/>
            </a:xfrm>
            <a:prstGeom prst="roundRect">
              <a:avLst>
                <a:gd name="adj" fmla="val 10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347B38-F461-3E41-3E79-D0FD72642F1C}"/>
                </a:ext>
              </a:extLst>
            </p:cNvPr>
            <p:cNvSpPr txBox="1"/>
            <p:nvPr/>
          </p:nvSpPr>
          <p:spPr>
            <a:xfrm>
              <a:off x="8270487" y="1768689"/>
              <a:ext cx="20131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 err="1">
                  <a:latin typeface="a고딕15" panose="02020600000000000000" pitchFamily="18" charset="-127"/>
                  <a:ea typeface="a고딕15" panose="02020600000000000000" pitchFamily="18" charset="-127"/>
                </a:rPr>
                <a:t>잘쓸께요</a:t>
              </a:r>
              <a:r>
                <a: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!! </a:t>
              </a:r>
              <a:r>
                <a:rPr lang="ko-KR" altLang="en-US" sz="2000" dirty="0" err="1">
                  <a:latin typeface="a고딕15" panose="02020600000000000000" pitchFamily="18" charset="-127"/>
                  <a:ea typeface="a고딕15" panose="02020600000000000000" pitchFamily="18" charset="-127"/>
                </a:rPr>
                <a:t>또구매할께요</a:t>
              </a:r>
              <a:r>
                <a: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!!!!</a:t>
              </a:r>
              <a:endPara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EE89A2-7D68-EBDE-A72E-F74E1B87506D}"/>
              </a:ext>
            </a:extLst>
          </p:cNvPr>
          <p:cNvGrpSpPr/>
          <p:nvPr/>
        </p:nvGrpSpPr>
        <p:grpSpPr>
          <a:xfrm>
            <a:off x="7337006" y="2737166"/>
            <a:ext cx="3498169" cy="1438510"/>
            <a:chOff x="7337006" y="2535036"/>
            <a:chExt cx="3498169" cy="143851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15A83DF-5A0D-4A87-7D32-36EFE4BF39FD}"/>
                </a:ext>
              </a:extLst>
            </p:cNvPr>
            <p:cNvGrpSpPr/>
            <p:nvPr/>
          </p:nvGrpSpPr>
          <p:grpSpPr>
            <a:xfrm>
              <a:off x="7337006" y="3162603"/>
              <a:ext cx="3498169" cy="810943"/>
              <a:chOff x="7337006" y="3151453"/>
              <a:chExt cx="3498169" cy="81094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E2CFC2-5CE1-C457-806B-CE42B1E664F3}"/>
                  </a:ext>
                </a:extLst>
              </p:cNvPr>
              <p:cNvSpPr/>
              <p:nvPr/>
            </p:nvSpPr>
            <p:spPr>
              <a:xfrm>
                <a:off x="7337006" y="3324655"/>
                <a:ext cx="3375066" cy="637741"/>
              </a:xfrm>
              <a:prstGeom prst="rect">
                <a:avLst/>
              </a:prstGeom>
              <a:solidFill>
                <a:srgbClr val="E4E8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F2B873-0C74-2BA3-D0A2-C082C1B9829D}"/>
                  </a:ext>
                </a:extLst>
              </p:cNvPr>
              <p:cNvSpPr txBox="1"/>
              <p:nvPr/>
            </p:nvSpPr>
            <p:spPr>
              <a:xfrm>
                <a:off x="8503570" y="3151453"/>
                <a:ext cx="9849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A315B"/>
                    </a:solidFill>
                    <a:latin typeface="locus_sangsang" panose="02000504030000020003" pitchFamily="50" charset="-127"/>
                    <a:ea typeface="locus_sangsang" panose="02000504030000020003" pitchFamily="50" charset="-127"/>
                  </a:rPr>
                  <a:t>정규화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BABE8D-F6D5-D728-CC1F-C43400B80161}"/>
                  </a:ext>
                </a:extLst>
              </p:cNvPr>
              <p:cNvSpPr txBox="1"/>
              <p:nvPr/>
            </p:nvSpPr>
            <p:spPr>
              <a:xfrm>
                <a:off x="7573770" y="3448814"/>
                <a:ext cx="32614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</a:rPr>
                  <a:t>  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</a:rPr>
                  <a:t>잘쓸께요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</a:rPr>
                  <a:t>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</a:rPr>
                  <a:t>또구매할께요</a:t>
                </a:r>
                <a:endParaRPr lang="ko-KR" altLang="en-US" sz="2000" dirty="0"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</p:grpSp>
        <p:sp>
          <p:nvSpPr>
            <p:cNvPr id="2" name="화살표: 줄무늬가 있는 오른쪽 1">
              <a:extLst>
                <a:ext uri="{FF2B5EF4-FFF2-40B4-BE49-F238E27FC236}">
                  <a16:creationId xmlns:a16="http://schemas.microsoft.com/office/drawing/2014/main" id="{1DD233C1-33FD-80C7-1EF4-6138AA2981D7}"/>
                </a:ext>
              </a:extLst>
            </p:cNvPr>
            <p:cNvSpPr/>
            <p:nvPr/>
          </p:nvSpPr>
          <p:spPr>
            <a:xfrm rot="5400000">
              <a:off x="8764234" y="2579500"/>
              <a:ext cx="463619" cy="374691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C8A4BC-7BCE-8134-F167-E2366CD7B780}"/>
              </a:ext>
            </a:extLst>
          </p:cNvPr>
          <p:cNvGrpSpPr/>
          <p:nvPr/>
        </p:nvGrpSpPr>
        <p:grpSpPr>
          <a:xfrm>
            <a:off x="7337006" y="4474930"/>
            <a:ext cx="3515348" cy="1358537"/>
            <a:chOff x="7337006" y="4272800"/>
            <a:chExt cx="3515348" cy="135853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4FDDD6F-03BB-EEDD-2891-71453EAC40F7}"/>
                </a:ext>
              </a:extLst>
            </p:cNvPr>
            <p:cNvGrpSpPr/>
            <p:nvPr/>
          </p:nvGrpSpPr>
          <p:grpSpPr>
            <a:xfrm>
              <a:off x="7337006" y="4866594"/>
              <a:ext cx="3515348" cy="764743"/>
              <a:chOff x="7320787" y="3082783"/>
              <a:chExt cx="3515348" cy="76474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C5FBCF1-6E69-E259-96D5-BE9B8A052F16}"/>
                  </a:ext>
                </a:extLst>
              </p:cNvPr>
              <p:cNvSpPr/>
              <p:nvPr/>
            </p:nvSpPr>
            <p:spPr>
              <a:xfrm>
                <a:off x="7320787" y="3249602"/>
                <a:ext cx="3375066" cy="597924"/>
              </a:xfrm>
              <a:prstGeom prst="rect">
                <a:avLst/>
              </a:prstGeom>
              <a:solidFill>
                <a:srgbClr val="E4E8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82BE15F-C9DD-35E5-14E3-4C900E6275D1}"/>
                  </a:ext>
                </a:extLst>
              </p:cNvPr>
              <p:cNvSpPr txBox="1"/>
              <p:nvPr/>
            </p:nvSpPr>
            <p:spPr>
              <a:xfrm>
                <a:off x="8503570" y="3082783"/>
                <a:ext cx="9849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A315B"/>
                    </a:solidFill>
                    <a:latin typeface="locus_sangsang" panose="02000504030000020003" pitchFamily="50" charset="-127"/>
                    <a:ea typeface="locus_sangsang" panose="02000504030000020003" pitchFamily="50" charset="-127"/>
                  </a:rPr>
                  <a:t>맞춤법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6F75EA1-4A00-5DBC-6B9B-FDDB3A1D015B}"/>
                  </a:ext>
                </a:extLst>
              </p:cNvPr>
              <p:cNvSpPr txBox="1"/>
              <p:nvPr/>
            </p:nvSpPr>
            <p:spPr>
              <a:xfrm>
                <a:off x="7591419" y="3349351"/>
                <a:ext cx="324471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200" dirty="0">
                    <a:latin typeface="a고딕15" panose="02020600000000000000" pitchFamily="18" charset="-127"/>
                    <a:ea typeface="a고딕15" panose="02020600000000000000" pitchFamily="18" charset="-127"/>
                  </a:rPr>
                  <a:t>잘 쓸게요 또 </a:t>
                </a:r>
                <a:r>
                  <a:rPr lang="ko-KR" altLang="en-US" sz="2200" dirty="0" err="1">
                    <a:latin typeface="a고딕15" panose="02020600000000000000" pitchFamily="18" charset="-127"/>
                    <a:ea typeface="a고딕15" panose="02020600000000000000" pitchFamily="18" charset="-127"/>
                  </a:rPr>
                  <a:t>구매할게요</a:t>
                </a:r>
                <a:endParaRPr lang="ko-KR" altLang="en-US" sz="2200" dirty="0"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</p:grpSp>
        <p:sp>
          <p:nvSpPr>
            <p:cNvPr id="27" name="화살표: 줄무늬가 있는 오른쪽 26">
              <a:extLst>
                <a:ext uri="{FF2B5EF4-FFF2-40B4-BE49-F238E27FC236}">
                  <a16:creationId xmlns:a16="http://schemas.microsoft.com/office/drawing/2014/main" id="{5B7C8643-9AB9-7877-C8A8-D8150BF04668}"/>
                </a:ext>
              </a:extLst>
            </p:cNvPr>
            <p:cNvSpPr/>
            <p:nvPr/>
          </p:nvSpPr>
          <p:spPr>
            <a:xfrm rot="5400000">
              <a:off x="8764233" y="4317264"/>
              <a:ext cx="463619" cy="374691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9B70B9-9606-B0AB-E537-6C054B54CC45}"/>
              </a:ext>
            </a:extLst>
          </p:cNvPr>
          <p:cNvSpPr/>
          <p:nvPr/>
        </p:nvSpPr>
        <p:spPr>
          <a:xfrm>
            <a:off x="7032415" y="1720141"/>
            <a:ext cx="4287518" cy="970027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DB82F2-6673-C263-D39D-8720C07F367B}"/>
              </a:ext>
            </a:extLst>
          </p:cNvPr>
          <p:cNvSpPr/>
          <p:nvPr/>
        </p:nvSpPr>
        <p:spPr>
          <a:xfrm>
            <a:off x="6530284" y="2589999"/>
            <a:ext cx="4931516" cy="1754756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4371BD-4D1A-2DCB-5C85-C56AAAF49330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17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92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499445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전처리</a:t>
            </a:r>
            <a:endParaRPr lang="ko-KR" altLang="en-US" sz="2700" dirty="0">
              <a:solidFill>
                <a:srgbClr val="0A315B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541780" y="1199928"/>
            <a:ext cx="973753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85315A-89A8-635D-C07F-40FC3A7A3DBF}"/>
              </a:ext>
            </a:extLst>
          </p:cNvPr>
          <p:cNvGrpSpPr/>
          <p:nvPr/>
        </p:nvGrpSpPr>
        <p:grpSpPr>
          <a:xfrm>
            <a:off x="7212109" y="1791766"/>
            <a:ext cx="4700489" cy="4208572"/>
            <a:chOff x="577928" y="1800232"/>
            <a:chExt cx="5035472" cy="450849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3E271B4-093D-AF1B-517F-C295F852C353}"/>
                </a:ext>
              </a:extLst>
            </p:cNvPr>
            <p:cNvSpPr/>
            <p:nvPr/>
          </p:nvSpPr>
          <p:spPr>
            <a:xfrm>
              <a:off x="577928" y="1800232"/>
              <a:ext cx="5035472" cy="45084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84D61B-CA4F-7E04-FABA-95B733600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190" t="1084"/>
            <a:stretch/>
          </p:blipFill>
          <p:spPr>
            <a:xfrm>
              <a:off x="745462" y="1865097"/>
              <a:ext cx="4700404" cy="4373603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0D1FE12-C016-131E-7FC3-E435D6456901}"/>
              </a:ext>
            </a:extLst>
          </p:cNvPr>
          <p:cNvGrpSpPr/>
          <p:nvPr/>
        </p:nvGrpSpPr>
        <p:grpSpPr>
          <a:xfrm>
            <a:off x="355506" y="2349511"/>
            <a:ext cx="6294357" cy="3077622"/>
            <a:chOff x="355506" y="1731443"/>
            <a:chExt cx="8830822" cy="431782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B97575-35B2-CF05-5A76-C2817BF53BDE}"/>
                </a:ext>
              </a:extLst>
            </p:cNvPr>
            <p:cNvSpPr/>
            <p:nvPr/>
          </p:nvSpPr>
          <p:spPr>
            <a:xfrm>
              <a:off x="355506" y="1731443"/>
              <a:ext cx="8830822" cy="43178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FC611B-CEDE-8B86-03D9-0815BE444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780" y="1801208"/>
              <a:ext cx="8420533" cy="4184865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57B63C3-EA30-0EEF-19DD-46F67F4DD9EF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18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8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499445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전처리</a:t>
            </a:r>
            <a:endParaRPr lang="ko-KR" altLang="en-US" sz="2700" dirty="0">
              <a:solidFill>
                <a:srgbClr val="0A315B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541780" y="1199928"/>
            <a:ext cx="973753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F63E7E-6F69-C0DC-EEBC-15550C5D5408}"/>
              </a:ext>
            </a:extLst>
          </p:cNvPr>
          <p:cNvGrpSpPr/>
          <p:nvPr/>
        </p:nvGrpSpPr>
        <p:grpSpPr>
          <a:xfrm>
            <a:off x="230794" y="1453613"/>
            <a:ext cx="5865205" cy="5035422"/>
            <a:chOff x="577928" y="1800232"/>
            <a:chExt cx="5251450" cy="450849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DBCF6D-95C9-6FAC-26C5-6AC418E77B70}"/>
                </a:ext>
              </a:extLst>
            </p:cNvPr>
            <p:cNvSpPr/>
            <p:nvPr/>
          </p:nvSpPr>
          <p:spPr>
            <a:xfrm>
              <a:off x="577928" y="1800232"/>
              <a:ext cx="5251450" cy="45084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78EAF3-F709-11C4-05BC-9EB558DE6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084"/>
            <a:stretch/>
          </p:blipFill>
          <p:spPr>
            <a:xfrm>
              <a:off x="699320" y="1886859"/>
              <a:ext cx="4989211" cy="432143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147F25-98B4-825E-7802-E824D10563C5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19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56AAA7-9367-E05A-DE30-FD627DA838EA}"/>
              </a:ext>
            </a:extLst>
          </p:cNvPr>
          <p:cNvGrpSpPr/>
          <p:nvPr/>
        </p:nvGrpSpPr>
        <p:grpSpPr>
          <a:xfrm>
            <a:off x="6540798" y="2426267"/>
            <a:ext cx="4282777" cy="3166544"/>
            <a:chOff x="6540798" y="2426267"/>
            <a:chExt cx="4282777" cy="3166544"/>
          </a:xfrm>
        </p:grpSpPr>
        <p:sp>
          <p:nvSpPr>
            <p:cNvPr id="27" name="화살표: 줄무늬가 있는 오른쪽 26">
              <a:extLst>
                <a:ext uri="{FF2B5EF4-FFF2-40B4-BE49-F238E27FC236}">
                  <a16:creationId xmlns:a16="http://schemas.microsoft.com/office/drawing/2014/main" id="{B367663A-6F8C-9D54-B554-39A7CF1E387E}"/>
                </a:ext>
              </a:extLst>
            </p:cNvPr>
            <p:cNvSpPr/>
            <p:nvPr/>
          </p:nvSpPr>
          <p:spPr>
            <a:xfrm>
              <a:off x="6540798" y="3562311"/>
              <a:ext cx="832154" cy="672537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606B0AD-E6E1-C760-92BB-EA2F400E7C19}"/>
                </a:ext>
              </a:extLst>
            </p:cNvPr>
            <p:cNvGrpSpPr/>
            <p:nvPr/>
          </p:nvGrpSpPr>
          <p:grpSpPr>
            <a:xfrm>
              <a:off x="7801949" y="2426267"/>
              <a:ext cx="3021626" cy="3166544"/>
              <a:chOff x="7801949" y="2426267"/>
              <a:chExt cx="3021626" cy="316654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AED4FF4-3D44-5C0F-1B5B-A049025A391C}"/>
                  </a:ext>
                </a:extLst>
              </p:cNvPr>
              <p:cNvSpPr/>
              <p:nvPr/>
            </p:nvSpPr>
            <p:spPr>
              <a:xfrm>
                <a:off x="7801949" y="2426267"/>
                <a:ext cx="3021626" cy="31665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C7C1F54-4F12-9BCB-6B3C-F65520587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350" b="39289"/>
              <a:stretch/>
            </p:blipFill>
            <p:spPr>
              <a:xfrm>
                <a:off x="8021595" y="2512375"/>
                <a:ext cx="2582333" cy="29943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737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499445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시각화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541780" y="1199928"/>
            <a:ext cx="973753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2" descr="Tableau Logo and symbol, meaning, history, PNG, brand">
            <a:extLst>
              <a:ext uri="{FF2B5EF4-FFF2-40B4-BE49-F238E27FC236}">
                <a16:creationId xmlns:a16="http://schemas.microsoft.com/office/drawing/2014/main" id="{42EDA045-4977-CD85-96E7-EDC3F8BBC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5" b="27649"/>
          <a:stretch/>
        </p:blipFill>
        <p:spPr bwMode="auto">
          <a:xfrm>
            <a:off x="3331518" y="2892095"/>
            <a:ext cx="5154536" cy="124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0F5F5D-BB80-1086-B60D-9E7AA4E90966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20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1462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499445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시각화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541780" y="1199928"/>
            <a:ext cx="973753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2" descr="Tableau Logo and symbol, meaning, history, PNG, brand">
            <a:extLst>
              <a:ext uri="{FF2B5EF4-FFF2-40B4-BE49-F238E27FC236}">
                <a16:creationId xmlns:a16="http://schemas.microsoft.com/office/drawing/2014/main" id="{4FE9B69B-DAFC-B659-FEBB-74CF15F2E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5" b="27649"/>
          <a:stretch/>
        </p:blipFill>
        <p:spPr bwMode="auto">
          <a:xfrm>
            <a:off x="1991233" y="761862"/>
            <a:ext cx="2463385" cy="59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08432-4A0F-1F81-BF7C-A27E2691B36F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21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5D1C26E-05DA-C182-2423-8CFB99BBC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4" b="33288"/>
          <a:stretch/>
        </p:blipFill>
        <p:spPr>
          <a:xfrm>
            <a:off x="1183030" y="1654446"/>
            <a:ext cx="10033088" cy="43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6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499445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시각화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541780" y="1199928"/>
            <a:ext cx="973753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ableau Logo and symbol, meaning, history, PNG, brand">
            <a:extLst>
              <a:ext uri="{FF2B5EF4-FFF2-40B4-BE49-F238E27FC236}">
                <a16:creationId xmlns:a16="http://schemas.microsoft.com/office/drawing/2014/main" id="{35ABFD85-7D45-9C86-9CAA-AC2E50241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5" b="27649"/>
          <a:stretch/>
        </p:blipFill>
        <p:spPr bwMode="auto">
          <a:xfrm>
            <a:off x="1991233" y="761862"/>
            <a:ext cx="2463385" cy="59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CB11D7-D7F7-AD93-C178-6D7221BE8905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22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CFA87A6-F8B0-A100-EC87-66450FFD0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4" b="33288"/>
          <a:stretch/>
        </p:blipFill>
        <p:spPr>
          <a:xfrm>
            <a:off x="739566" y="2610027"/>
            <a:ext cx="5183903" cy="22600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D2038-F6AE-06E7-5405-1E7E45CFAD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0" r="10672"/>
          <a:stretch/>
        </p:blipFill>
        <p:spPr>
          <a:xfrm>
            <a:off x="6812822" y="1254585"/>
            <a:ext cx="4671250" cy="47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1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499445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전처리</a:t>
            </a:r>
            <a:endParaRPr lang="ko-KR" altLang="en-US" sz="2700" dirty="0">
              <a:solidFill>
                <a:srgbClr val="0A315B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541780" y="1199928"/>
            <a:ext cx="973753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줄무늬가 있는 오른쪽 26">
            <a:extLst>
              <a:ext uri="{FF2B5EF4-FFF2-40B4-BE49-F238E27FC236}">
                <a16:creationId xmlns:a16="http://schemas.microsoft.com/office/drawing/2014/main" id="{B367663A-6F8C-9D54-B554-39A7CF1E387E}"/>
              </a:ext>
            </a:extLst>
          </p:cNvPr>
          <p:cNvSpPr/>
          <p:nvPr/>
        </p:nvSpPr>
        <p:spPr>
          <a:xfrm>
            <a:off x="2423164" y="4602733"/>
            <a:ext cx="832154" cy="67253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F2C4B6-20AB-E173-B21F-1AA655251775}"/>
              </a:ext>
            </a:extLst>
          </p:cNvPr>
          <p:cNvGrpSpPr/>
          <p:nvPr/>
        </p:nvGrpSpPr>
        <p:grpSpPr>
          <a:xfrm>
            <a:off x="541780" y="1432307"/>
            <a:ext cx="6395762" cy="2815475"/>
            <a:chOff x="577928" y="1800233"/>
            <a:chExt cx="4471182" cy="196825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DBCF6D-95C9-6FAC-26C5-6AC418E77B70}"/>
                </a:ext>
              </a:extLst>
            </p:cNvPr>
            <p:cNvSpPr/>
            <p:nvPr/>
          </p:nvSpPr>
          <p:spPr>
            <a:xfrm>
              <a:off x="577928" y="1800233"/>
              <a:ext cx="4471182" cy="196825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25B62CF-F305-DBCD-967F-AABC56060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824" y="1867381"/>
              <a:ext cx="4319389" cy="1833961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572B3C-ACDB-7D81-5CB5-608846330899}"/>
              </a:ext>
            </a:extLst>
          </p:cNvPr>
          <p:cNvGrpSpPr/>
          <p:nvPr/>
        </p:nvGrpSpPr>
        <p:grpSpPr>
          <a:xfrm>
            <a:off x="4021083" y="3232395"/>
            <a:ext cx="8942574" cy="3162048"/>
            <a:chOff x="4292016" y="3719770"/>
            <a:chExt cx="7758951" cy="274352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7A0FB6C-2D63-C647-3754-60696EE48533}"/>
                </a:ext>
              </a:extLst>
            </p:cNvPr>
            <p:cNvSpPr/>
            <p:nvPr/>
          </p:nvSpPr>
          <p:spPr>
            <a:xfrm>
              <a:off x="4292016" y="3719770"/>
              <a:ext cx="7758951" cy="27435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50F84E9-BF95-8990-A57A-CB3C2C409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200" y="3820568"/>
              <a:ext cx="7526252" cy="258253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631CC10-B766-FDD8-4581-A825CD6CDC87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23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6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499445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시각화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541780" y="1199928"/>
            <a:ext cx="973753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줄무늬가 있는 오른쪽 26">
            <a:extLst>
              <a:ext uri="{FF2B5EF4-FFF2-40B4-BE49-F238E27FC236}">
                <a16:creationId xmlns:a16="http://schemas.microsoft.com/office/drawing/2014/main" id="{B367663A-6F8C-9D54-B554-39A7CF1E387E}"/>
              </a:ext>
            </a:extLst>
          </p:cNvPr>
          <p:cNvSpPr/>
          <p:nvPr/>
        </p:nvSpPr>
        <p:spPr>
          <a:xfrm>
            <a:off x="5740263" y="3149833"/>
            <a:ext cx="832154" cy="67253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10" descr="CYRAM 사이람 :::::">
            <a:extLst>
              <a:ext uri="{FF2B5EF4-FFF2-40B4-BE49-F238E27FC236}">
                <a16:creationId xmlns:a16="http://schemas.microsoft.com/office/drawing/2014/main" id="{8CC7C0AA-CC39-CDB3-0863-050BF848A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40" y="3209991"/>
            <a:ext cx="4523416" cy="133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F2C71F5-427A-90C3-172A-5F4735AA43F9}"/>
              </a:ext>
            </a:extLst>
          </p:cNvPr>
          <p:cNvGrpSpPr/>
          <p:nvPr/>
        </p:nvGrpSpPr>
        <p:grpSpPr>
          <a:xfrm>
            <a:off x="-3941934" y="3209991"/>
            <a:ext cx="8942574" cy="3162048"/>
            <a:chOff x="4292016" y="3719770"/>
            <a:chExt cx="7758951" cy="274352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9FE0C34-85DE-DF3E-0E92-CFE84FE2D598}"/>
                </a:ext>
              </a:extLst>
            </p:cNvPr>
            <p:cNvSpPr/>
            <p:nvPr/>
          </p:nvSpPr>
          <p:spPr>
            <a:xfrm>
              <a:off x="4292016" y="3719770"/>
              <a:ext cx="7758951" cy="27435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F738297-E349-6DE8-5A13-CFBBD657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200" y="3820568"/>
              <a:ext cx="7526252" cy="258253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46BE688-0595-566A-846D-FADAF6978EC0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24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50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499445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시각화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541780" y="1199928"/>
            <a:ext cx="973753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10" descr="CYRAM 사이람 :::::">
            <a:extLst>
              <a:ext uri="{FF2B5EF4-FFF2-40B4-BE49-F238E27FC236}">
                <a16:creationId xmlns:a16="http://schemas.microsoft.com/office/drawing/2014/main" id="{4D0F5AC5-7C3B-3694-C440-9CBAB6D54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31" y="913558"/>
            <a:ext cx="2634967" cy="7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2C34B5B-7EC9-6D43-D544-FBEFD9E8D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9" t="5380" r="13644" b="2839"/>
          <a:stretch/>
        </p:blipFill>
        <p:spPr>
          <a:xfrm>
            <a:off x="852866" y="1602868"/>
            <a:ext cx="5496218" cy="479833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C1A04262-309E-C2A1-9DC0-EDB44149F3E3}"/>
              </a:ext>
            </a:extLst>
          </p:cNvPr>
          <p:cNvGrpSpPr/>
          <p:nvPr/>
        </p:nvGrpSpPr>
        <p:grpSpPr>
          <a:xfrm>
            <a:off x="562657" y="1548112"/>
            <a:ext cx="11112091" cy="4989855"/>
            <a:chOff x="562657" y="1548112"/>
            <a:chExt cx="11112091" cy="498985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03DFEAC-E3BF-9507-354B-75098120F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06" t="4336" r="15401" b="2578"/>
            <a:stretch/>
          </p:blipFill>
          <p:spPr>
            <a:xfrm>
              <a:off x="6746526" y="1708282"/>
              <a:ext cx="4928222" cy="4587504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945E47C-E7E4-8E78-DB84-A2D66DD7167F}"/>
                </a:ext>
              </a:extLst>
            </p:cNvPr>
            <p:cNvSpPr/>
            <p:nvPr/>
          </p:nvSpPr>
          <p:spPr>
            <a:xfrm>
              <a:off x="562657" y="1548112"/>
              <a:ext cx="5985148" cy="4989855"/>
            </a:xfrm>
            <a:prstGeom prst="rect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28D40FD-647D-B8F9-5F95-40AFF38EA427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25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200636-E52F-DC65-7C8D-07681CDE1B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41" r="6159"/>
          <a:stretch/>
        </p:blipFill>
        <p:spPr>
          <a:xfrm>
            <a:off x="1026574" y="1637995"/>
            <a:ext cx="4233446" cy="46086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36EDB9-EA2F-0AEF-4CB7-FD7AD79E96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4445" r="18026"/>
          <a:stretch/>
        </p:blipFill>
        <p:spPr>
          <a:xfrm>
            <a:off x="6462184" y="1434594"/>
            <a:ext cx="4928222" cy="497319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A51AB1-5486-63A2-945E-42FC3B088E30}"/>
              </a:ext>
            </a:extLst>
          </p:cNvPr>
          <p:cNvSpPr/>
          <p:nvPr/>
        </p:nvSpPr>
        <p:spPr>
          <a:xfrm>
            <a:off x="499445" y="1602868"/>
            <a:ext cx="5985148" cy="498985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90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2E9C6-235B-8D27-0EA7-49117B403218}"/>
              </a:ext>
            </a:extLst>
          </p:cNvPr>
          <p:cNvSpPr txBox="1"/>
          <p:nvPr/>
        </p:nvSpPr>
        <p:spPr>
          <a:xfrm>
            <a:off x="499445" y="761862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시각화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45C19-0F10-1A1E-76F5-31E9C0421049}"/>
              </a:ext>
            </a:extLst>
          </p:cNvPr>
          <p:cNvCxnSpPr>
            <a:cxnSpLocks/>
          </p:cNvCxnSpPr>
          <p:nvPr/>
        </p:nvCxnSpPr>
        <p:spPr>
          <a:xfrm>
            <a:off x="541780" y="1199928"/>
            <a:ext cx="973753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10" descr="CYRAM 사이람 :::::">
            <a:extLst>
              <a:ext uri="{FF2B5EF4-FFF2-40B4-BE49-F238E27FC236}">
                <a16:creationId xmlns:a16="http://schemas.microsoft.com/office/drawing/2014/main" id="{4D0F5AC5-7C3B-3694-C440-9CBAB6D54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31" y="913558"/>
            <a:ext cx="2634967" cy="7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264CD66-5C58-AA8A-EAFF-0E07C3CE0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t="10106" r="9765" b="4845"/>
          <a:stretch/>
        </p:blipFill>
        <p:spPr>
          <a:xfrm>
            <a:off x="6307756" y="1885269"/>
            <a:ext cx="5496218" cy="41500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A813DA-7B73-5CA6-2F83-F77B937313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89" t="5380" r="13644" b="2839"/>
          <a:stretch/>
        </p:blipFill>
        <p:spPr>
          <a:xfrm>
            <a:off x="1028656" y="1849275"/>
            <a:ext cx="4864540" cy="424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6ED662-C9A1-6325-2284-FF075727B958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27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48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EFFE8342-8C4A-AF75-4AC1-BD5A249CC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B8B34-85D2-8D15-3176-B1FB9FFBEFEB}"/>
              </a:ext>
            </a:extLst>
          </p:cNvPr>
          <p:cNvSpPr txBox="1"/>
          <p:nvPr/>
        </p:nvSpPr>
        <p:spPr>
          <a:xfrm>
            <a:off x="642485" y="734548"/>
            <a:ext cx="609760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01 </a:t>
            </a:r>
            <a:r>
              <a:rPr lang="ko-KR" altLang="en-US" sz="5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4210163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EFFE8342-8C4A-AF75-4AC1-BD5A249CC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B8B34-85D2-8D15-3176-B1FB9FFBEFEB}"/>
              </a:ext>
            </a:extLst>
          </p:cNvPr>
          <p:cNvSpPr txBox="1"/>
          <p:nvPr/>
        </p:nvSpPr>
        <p:spPr>
          <a:xfrm>
            <a:off x="642485" y="903881"/>
            <a:ext cx="96614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r>
              <a:rPr lang="en-US" altLang="ko-KR" sz="45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389589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3DFE5F3-50E4-9187-65D9-3A34DAAC2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-274538" y="244452"/>
            <a:ext cx="24456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617663" algn="l"/>
              </a:tabLst>
            </a:pPr>
            <a:r>
              <a:rPr lang="en-US" altLang="ko-KR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A3DBEF-5052-947C-3450-E2C31219543E}"/>
              </a:ext>
            </a:extLst>
          </p:cNvPr>
          <p:cNvGrpSpPr/>
          <p:nvPr/>
        </p:nvGrpSpPr>
        <p:grpSpPr>
          <a:xfrm>
            <a:off x="5037667" y="3313494"/>
            <a:ext cx="3289372" cy="523220"/>
            <a:chOff x="2354476" y="3232215"/>
            <a:chExt cx="3289372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2AE4D3-CB53-6EC6-EEC2-A6655F571C8A}"/>
                </a:ext>
              </a:extLst>
            </p:cNvPr>
            <p:cNvSpPr txBox="1"/>
            <p:nvPr/>
          </p:nvSpPr>
          <p:spPr>
            <a:xfrm>
              <a:off x="2354476" y="3232215"/>
              <a:ext cx="32893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ko-KR" altLang="en-US" sz="2800" dirty="0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주 고객이 </a:t>
              </a:r>
              <a:r>
                <a:rPr lang="ko-KR" altLang="en-US" sz="2800" dirty="0" err="1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누구야</a:t>
              </a:r>
              <a:r>
                <a:rPr lang="en-US" altLang="ko-KR" sz="2800" dirty="0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?</a:t>
              </a:r>
              <a:endParaRPr lang="ko-KR" altLang="en-US" sz="2800" dirty="0"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9AB9DBB-433A-B9DB-65AE-314EFCE0D379}"/>
                </a:ext>
              </a:extLst>
            </p:cNvPr>
            <p:cNvCxnSpPr>
              <a:cxnSpLocks/>
            </p:cNvCxnSpPr>
            <p:nvPr/>
          </p:nvCxnSpPr>
          <p:spPr>
            <a:xfrm>
              <a:off x="2638926" y="3755435"/>
              <a:ext cx="263811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클린디 :: 구독형 개인맞춤 토털 구강케어">
            <a:extLst>
              <a:ext uri="{FF2B5EF4-FFF2-40B4-BE49-F238E27FC236}">
                <a16:creationId xmlns:a16="http://schemas.microsoft.com/office/drawing/2014/main" id="{93EF1979-902B-CB7B-22BD-27CD5EFE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56" y="3018874"/>
            <a:ext cx="2818232" cy="74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41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-0.122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CDA1E0-AF53-1491-6A19-19CE7322148E}"/>
              </a:ext>
            </a:extLst>
          </p:cNvPr>
          <p:cNvGrpSpPr/>
          <p:nvPr/>
        </p:nvGrpSpPr>
        <p:grpSpPr>
          <a:xfrm>
            <a:off x="330751" y="761862"/>
            <a:ext cx="3196765" cy="461665"/>
            <a:chOff x="330751" y="761862"/>
            <a:chExt cx="3196765" cy="4616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983506-28AF-9F48-4AF2-6CF1D655DC62}"/>
                </a:ext>
              </a:extLst>
            </p:cNvPr>
            <p:cNvSpPr txBox="1"/>
            <p:nvPr/>
          </p:nvSpPr>
          <p:spPr>
            <a:xfrm>
              <a:off x="330751" y="761862"/>
              <a:ext cx="31967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0A315B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시장 세분화 </a:t>
              </a:r>
              <a:r>
                <a:rPr lang="en-US" altLang="ko-KR" sz="2400" dirty="0">
                  <a:solidFill>
                    <a:srgbClr val="0A315B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&amp; </a:t>
              </a:r>
              <a:r>
                <a:rPr lang="ko-KR" altLang="en-US" sz="2400" dirty="0">
                  <a:solidFill>
                    <a:srgbClr val="0A315B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타겟 선정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96714C6-D279-6295-7FBF-D2D9D5D89318}"/>
                </a:ext>
              </a:extLst>
            </p:cNvPr>
            <p:cNvCxnSpPr>
              <a:cxnSpLocks/>
            </p:cNvCxnSpPr>
            <p:nvPr/>
          </p:nvCxnSpPr>
          <p:spPr>
            <a:xfrm>
              <a:off x="374592" y="1199928"/>
              <a:ext cx="2956926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3A7219F-46D1-9CEE-3D50-75728127037D}"/>
              </a:ext>
            </a:extLst>
          </p:cNvPr>
          <p:cNvGrpSpPr/>
          <p:nvPr/>
        </p:nvGrpSpPr>
        <p:grpSpPr>
          <a:xfrm>
            <a:off x="1136446" y="2064893"/>
            <a:ext cx="9919108" cy="422000"/>
            <a:chOff x="2820700" y="850760"/>
            <a:chExt cx="9919108" cy="4220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C27E43-F5A3-BFB0-B03D-C6990DBCC4BD}"/>
                </a:ext>
              </a:extLst>
            </p:cNvPr>
            <p:cNvSpPr/>
            <p:nvPr/>
          </p:nvSpPr>
          <p:spPr>
            <a:xfrm>
              <a:off x="7319712" y="850760"/>
              <a:ext cx="1014580" cy="410534"/>
            </a:xfrm>
            <a:prstGeom prst="rect">
              <a:avLst/>
            </a:prstGeom>
            <a:solidFill>
              <a:srgbClr val="FECE62"/>
            </a:solidFill>
            <a:ln>
              <a:solidFill>
                <a:srgbClr val="FECE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FA2E33B-DF9A-A7FA-6E20-19E263768BBA}"/>
                </a:ext>
              </a:extLst>
            </p:cNvPr>
            <p:cNvSpPr/>
            <p:nvPr/>
          </p:nvSpPr>
          <p:spPr>
            <a:xfrm>
              <a:off x="9598741" y="859686"/>
              <a:ext cx="999067" cy="410534"/>
            </a:xfrm>
            <a:prstGeom prst="rect">
              <a:avLst/>
            </a:prstGeom>
            <a:solidFill>
              <a:srgbClr val="FECE62"/>
            </a:solidFill>
            <a:ln>
              <a:solidFill>
                <a:srgbClr val="FECE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43" name="제목 1">
              <a:extLst>
                <a:ext uri="{FF2B5EF4-FFF2-40B4-BE49-F238E27FC236}">
                  <a16:creationId xmlns:a16="http://schemas.microsoft.com/office/drawing/2014/main" id="{360E9CD4-3971-9EB0-BE68-90896BC569A6}"/>
                </a:ext>
              </a:extLst>
            </p:cNvPr>
            <p:cNvSpPr txBox="1">
              <a:spLocks/>
            </p:cNvSpPr>
            <p:nvPr/>
          </p:nvSpPr>
          <p:spPr>
            <a:xfrm>
              <a:off x="2820700" y="906878"/>
              <a:ext cx="9919108" cy="36588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25000" lnSpcReduction="200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tabLst>
                  <a:tab pos="3589338" algn="l"/>
                </a:tabLst>
              </a:pPr>
              <a:r>
                <a:rPr kumimoji="1" lang="ko-KR" altLang="en-US" sz="6800" dirty="0" err="1">
                  <a:ln w="25400">
                    <a:noFill/>
                  </a:ln>
                  <a:latin typeface="a고딕11" panose="02020600000000000000" pitchFamily="18" charset="-127"/>
                  <a:ea typeface="a고딕11" panose="02020600000000000000" pitchFamily="18" charset="-127"/>
                </a:rPr>
                <a:t>클린디의</a:t>
              </a:r>
              <a:r>
                <a:rPr kumimoji="1" lang="ko-KR" altLang="en-US" sz="6800" dirty="0">
                  <a:ln w="25400">
                    <a:noFill/>
                  </a:ln>
                  <a:latin typeface="a고딕11" panose="02020600000000000000" pitchFamily="18" charset="-127"/>
                  <a:ea typeface="a고딕11" panose="02020600000000000000" pitchFamily="18" charset="-127"/>
                </a:rPr>
                <a:t> 기존 주 고객층은 </a:t>
              </a:r>
              <a:r>
                <a:rPr kumimoji="1" lang="ko-KR" altLang="en-US" sz="9200" dirty="0">
                  <a:ln w="25400">
                    <a:noFill/>
                  </a:ln>
                  <a:solidFill>
                    <a:srgbClr val="014A9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구강질병</a:t>
              </a:r>
              <a:r>
                <a:rPr kumimoji="1" lang="ko-KR" altLang="en-US" sz="6800" dirty="0">
                  <a:ln w="25400">
                    <a:noFill/>
                  </a:ln>
                  <a:latin typeface="a고딕11" panose="02020600000000000000" pitchFamily="18" charset="-127"/>
                  <a:ea typeface="a고딕11" panose="02020600000000000000" pitchFamily="18" charset="-127"/>
                </a:rPr>
                <a:t>이 있는</a:t>
              </a:r>
              <a:r>
                <a:rPr kumimoji="1" lang="ko-KR" altLang="en-US" sz="9200" dirty="0">
                  <a:ln w="25400">
                    <a:noFill/>
                  </a:ln>
                  <a:solidFill>
                    <a:srgbClr val="014A9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 젊은 </a:t>
              </a:r>
              <a:r>
                <a:rPr kumimoji="1" lang="en-US" altLang="ko-KR" sz="9200" dirty="0">
                  <a:ln w="25400">
                    <a:noFill/>
                  </a:ln>
                  <a:solidFill>
                    <a:srgbClr val="014A9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MZ</a:t>
              </a:r>
              <a:r>
                <a:rPr kumimoji="1" lang="ko-KR" altLang="en-US" sz="9200" dirty="0">
                  <a:ln w="25400">
                    <a:noFill/>
                  </a:ln>
                  <a:solidFill>
                    <a:srgbClr val="014A9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세대</a:t>
              </a:r>
              <a:endParaRPr kumimoji="1" lang="en-US" altLang="ko-KR" sz="9200" dirty="0">
                <a:ln w="25400">
                  <a:noFill/>
                </a:ln>
                <a:solidFill>
                  <a:srgbClr val="014A94"/>
                </a:solidFill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ACD5207-32A7-92CD-E306-1E6FEF9C5EF2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30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F8D7BB3-640B-D1BD-61E5-5977912C20CA}"/>
              </a:ext>
            </a:extLst>
          </p:cNvPr>
          <p:cNvCxnSpPr>
            <a:cxnSpLocks/>
          </p:cNvCxnSpPr>
          <p:nvPr/>
        </p:nvCxnSpPr>
        <p:spPr>
          <a:xfrm>
            <a:off x="4698901" y="3640414"/>
            <a:ext cx="0" cy="1906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182A7B-1CC3-0BCD-3EBC-B9D008DEAA6E}"/>
              </a:ext>
            </a:extLst>
          </p:cNvPr>
          <p:cNvGrpSpPr/>
          <p:nvPr/>
        </p:nvGrpSpPr>
        <p:grpSpPr>
          <a:xfrm>
            <a:off x="4460117" y="3645518"/>
            <a:ext cx="3737002" cy="2173150"/>
            <a:chOff x="6890433" y="3432649"/>
            <a:chExt cx="4165121" cy="242211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0B66C02-E979-6DA6-0FE7-DC304065350A}"/>
                </a:ext>
              </a:extLst>
            </p:cNvPr>
            <p:cNvGrpSpPr/>
            <p:nvPr/>
          </p:nvGrpSpPr>
          <p:grpSpPr>
            <a:xfrm>
              <a:off x="7386915" y="3877640"/>
              <a:ext cx="3378701" cy="1550840"/>
              <a:chOff x="6534150" y="3207163"/>
              <a:chExt cx="3378701" cy="1550840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AC84640-200F-7699-8B8F-4A653D415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5170" y="3207163"/>
                <a:ext cx="0" cy="1550840"/>
              </a:xfrm>
              <a:prstGeom prst="line">
                <a:avLst/>
              </a:prstGeom>
              <a:ln w="19050">
                <a:solidFill>
                  <a:srgbClr val="1527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72B973B-A1D8-EC21-86A1-81E19F618396}"/>
                  </a:ext>
                </a:extLst>
              </p:cNvPr>
              <p:cNvSpPr/>
              <p:nvPr/>
            </p:nvSpPr>
            <p:spPr>
              <a:xfrm>
                <a:off x="7093663" y="3256726"/>
                <a:ext cx="2057187" cy="271108"/>
              </a:xfrm>
              <a:prstGeom prst="rect">
                <a:avLst/>
              </a:prstGeom>
              <a:solidFill>
                <a:srgbClr val="0A3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C9ECE4C-3D94-F773-BB52-DD6C33F2D39A}"/>
                  </a:ext>
                </a:extLst>
              </p:cNvPr>
              <p:cNvSpPr/>
              <p:nvPr/>
            </p:nvSpPr>
            <p:spPr>
              <a:xfrm>
                <a:off x="7093665" y="3632652"/>
                <a:ext cx="1586036" cy="271108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E915EE2-7D77-D235-0A3D-6738C3EAAADC}"/>
                  </a:ext>
                </a:extLst>
              </p:cNvPr>
              <p:cNvSpPr/>
              <p:nvPr/>
            </p:nvSpPr>
            <p:spPr>
              <a:xfrm>
                <a:off x="7093664" y="4020808"/>
                <a:ext cx="934683" cy="2711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DA3C2E8-8663-26CE-6E3B-C559AFAF356E}"/>
                  </a:ext>
                </a:extLst>
              </p:cNvPr>
              <p:cNvSpPr/>
              <p:nvPr/>
            </p:nvSpPr>
            <p:spPr>
              <a:xfrm>
                <a:off x="7093665" y="4433851"/>
                <a:ext cx="352804" cy="2711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132A1C-B499-1209-9D0B-2DFEEE57BBCA}"/>
                  </a:ext>
                </a:extLst>
              </p:cNvPr>
              <p:cNvSpPr txBox="1"/>
              <p:nvPr/>
            </p:nvSpPr>
            <p:spPr>
              <a:xfrm>
                <a:off x="6534151" y="3271177"/>
                <a:ext cx="76199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300" dirty="0">
                    <a:ln w="25400">
                      <a:noFill/>
                    </a:ln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10</a:t>
                </a:r>
                <a:r>
                  <a:rPr kumimoji="1" lang="ko-KR" altLang="en-US" sz="1300" dirty="0">
                    <a:ln w="25400">
                      <a:noFill/>
                    </a:ln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대</a:t>
                </a:r>
                <a:endParaRPr lang="ko-KR" altLang="en-US" sz="1300" dirty="0">
                  <a:solidFill>
                    <a:srgbClr val="0A315B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E4423E5-426E-DD88-8F74-0A268371385B}"/>
                  </a:ext>
                </a:extLst>
              </p:cNvPr>
              <p:cNvSpPr txBox="1"/>
              <p:nvPr/>
            </p:nvSpPr>
            <p:spPr>
              <a:xfrm>
                <a:off x="6534151" y="3629613"/>
                <a:ext cx="76199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300" dirty="0">
                    <a:ln w="25400">
                      <a:noFill/>
                    </a:ln>
                    <a:solidFill>
                      <a:srgbClr val="7F7F7F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20</a:t>
                </a:r>
                <a:r>
                  <a:rPr kumimoji="1" lang="ko-KR" altLang="en-US" sz="1300" dirty="0">
                    <a:ln w="25400">
                      <a:noFill/>
                    </a:ln>
                    <a:solidFill>
                      <a:srgbClr val="7F7F7F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대</a:t>
                </a:r>
                <a:endParaRPr lang="ko-KR" altLang="en-US" sz="1300" dirty="0">
                  <a:solidFill>
                    <a:srgbClr val="7F7F7F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7DEA77-E0B6-EE57-2E6B-B5DB7FBE0019}"/>
                  </a:ext>
                </a:extLst>
              </p:cNvPr>
              <p:cNvSpPr txBox="1"/>
              <p:nvPr/>
            </p:nvSpPr>
            <p:spPr>
              <a:xfrm>
                <a:off x="6534150" y="4028591"/>
                <a:ext cx="76199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300" dirty="0">
                    <a:ln w="2540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30</a:t>
                </a:r>
                <a:r>
                  <a:rPr kumimoji="1" lang="ko-KR" altLang="en-US" sz="1300" dirty="0">
                    <a:ln w="2540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대</a:t>
                </a:r>
                <a:endParaRPr lang="ko-KR" altLang="en-US" sz="1300" dirty="0">
                  <a:solidFill>
                    <a:schemeClr val="bg1">
                      <a:lumMod val="50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3E41F6-0750-E251-B24C-AB87BBD7ED34}"/>
                  </a:ext>
                </a:extLst>
              </p:cNvPr>
              <p:cNvSpPr txBox="1"/>
              <p:nvPr/>
            </p:nvSpPr>
            <p:spPr>
              <a:xfrm>
                <a:off x="6534150" y="4429711"/>
                <a:ext cx="76199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300" dirty="0">
                    <a:ln w="2540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40</a:t>
                </a:r>
                <a:r>
                  <a:rPr kumimoji="1" lang="ko-KR" altLang="en-US" sz="1300" dirty="0">
                    <a:ln w="2540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대</a:t>
                </a:r>
                <a:endParaRPr lang="ko-KR" altLang="en-US" sz="1300" dirty="0">
                  <a:solidFill>
                    <a:schemeClr val="bg1">
                      <a:lumMod val="50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ABEA475-5687-485C-D257-504DF4E8E80B}"/>
                  </a:ext>
                </a:extLst>
              </p:cNvPr>
              <p:cNvSpPr txBox="1"/>
              <p:nvPr/>
            </p:nvSpPr>
            <p:spPr>
              <a:xfrm>
                <a:off x="9150852" y="3246888"/>
                <a:ext cx="76199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300" dirty="0">
                    <a:ln w="25400">
                      <a:noFill/>
                    </a:ln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36%</a:t>
                </a:r>
                <a:endParaRPr lang="ko-KR" altLang="en-US" sz="1300" dirty="0">
                  <a:solidFill>
                    <a:srgbClr val="0A315B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D8168B-93A1-4418-04FE-7506370DC6D2}"/>
                  </a:ext>
                </a:extLst>
              </p:cNvPr>
              <p:cNvSpPr txBox="1"/>
              <p:nvPr/>
            </p:nvSpPr>
            <p:spPr>
              <a:xfrm>
                <a:off x="8679701" y="3634843"/>
                <a:ext cx="76199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300" dirty="0">
                    <a:ln w="25400">
                      <a:noFill/>
                    </a:ln>
                    <a:solidFill>
                      <a:srgbClr val="909090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30.4%</a:t>
                </a:r>
                <a:endParaRPr lang="ko-KR" altLang="en-US" sz="1300" dirty="0">
                  <a:solidFill>
                    <a:srgbClr val="909090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D6F865-DD36-9CB3-5ED9-F31CECE94959}"/>
                  </a:ext>
                </a:extLst>
              </p:cNvPr>
              <p:cNvSpPr txBox="1"/>
              <p:nvPr/>
            </p:nvSpPr>
            <p:spPr>
              <a:xfrm>
                <a:off x="8028347" y="4017740"/>
                <a:ext cx="76199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300" dirty="0">
                    <a:ln w="25400">
                      <a:noFill/>
                    </a:ln>
                    <a:solidFill>
                      <a:srgbClr val="909090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17.9%</a:t>
                </a:r>
                <a:endParaRPr lang="ko-KR" altLang="en-US" sz="1300" dirty="0">
                  <a:solidFill>
                    <a:srgbClr val="909090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BE555D-0373-80DE-36CF-11D78A6B80BF}"/>
                  </a:ext>
                </a:extLst>
              </p:cNvPr>
              <p:cNvSpPr txBox="1"/>
              <p:nvPr/>
            </p:nvSpPr>
            <p:spPr>
              <a:xfrm>
                <a:off x="7478820" y="4427284"/>
                <a:ext cx="76199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300" dirty="0">
                    <a:ln w="25400">
                      <a:noFill/>
                    </a:ln>
                    <a:solidFill>
                      <a:srgbClr val="909090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9.1%</a:t>
                </a:r>
                <a:endParaRPr lang="ko-KR" altLang="en-US" sz="1300" dirty="0">
                  <a:solidFill>
                    <a:srgbClr val="909090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19D6AE-1923-0804-AD4A-7967F81DF07C}"/>
                </a:ext>
              </a:extLst>
            </p:cNvPr>
            <p:cNvSpPr txBox="1"/>
            <p:nvPr/>
          </p:nvSpPr>
          <p:spPr>
            <a:xfrm>
              <a:off x="8934672" y="5608539"/>
              <a:ext cx="1957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000" dirty="0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출처 </a:t>
              </a:r>
              <a:r>
                <a:rPr kumimoji="1" lang="en-US" altLang="ko-KR" sz="1000" dirty="0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: </a:t>
              </a:r>
              <a:r>
                <a:rPr kumimoji="1" lang="ko-KR" altLang="en-US" sz="1000" dirty="0" err="1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클린디</a:t>
              </a:r>
              <a:r>
                <a:rPr kumimoji="1" lang="ko-KR" altLang="en-US" sz="1000" dirty="0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 내부 고객정보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C923791-9C27-AD18-0903-FC30A5FACBE8}"/>
                </a:ext>
              </a:extLst>
            </p:cNvPr>
            <p:cNvGrpSpPr/>
            <p:nvPr/>
          </p:nvGrpSpPr>
          <p:grpSpPr>
            <a:xfrm>
              <a:off x="6890433" y="3432649"/>
              <a:ext cx="4165121" cy="274429"/>
              <a:chOff x="2146827" y="3308957"/>
              <a:chExt cx="4165121" cy="27442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559674-8C2D-13D2-8237-8562B85A03B3}"/>
                  </a:ext>
                </a:extLst>
              </p:cNvPr>
              <p:cNvSpPr txBox="1"/>
              <p:nvPr/>
            </p:nvSpPr>
            <p:spPr>
              <a:xfrm>
                <a:off x="2146827" y="3308957"/>
                <a:ext cx="4165121" cy="274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000" dirty="0" err="1">
                    <a:ln w="25400">
                      <a:noFill/>
                    </a:ln>
                    <a:latin typeface="a고딕13" panose="02020600000000000000" pitchFamily="18" charset="-127"/>
                    <a:ea typeface="a고딕13" panose="02020600000000000000" pitchFamily="18" charset="-127"/>
                  </a:rPr>
                  <a:t>클린디</a:t>
                </a:r>
                <a:r>
                  <a:rPr kumimoji="1" lang="ko-KR" altLang="en-US" sz="1000" dirty="0">
                    <a:ln w="25400">
                      <a:noFill/>
                    </a:ln>
                    <a:latin typeface="a고딕13" panose="02020600000000000000" pitchFamily="18" charset="-127"/>
                    <a:ea typeface="a고딕13" panose="02020600000000000000" pitchFamily="18" charset="-127"/>
                  </a:rPr>
                  <a:t> 기존 고객 분포 차트</a:t>
                </a:r>
                <a:endParaRPr lang="ko-KR" altLang="en-US" sz="1000" dirty="0"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B723E4F-E7F6-E3ED-B0CC-7C3255350E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6818" y="3567078"/>
                <a:ext cx="1542741" cy="0"/>
              </a:xfrm>
              <a:prstGeom prst="line">
                <a:avLst/>
              </a:prstGeom>
              <a:ln w="9525">
                <a:solidFill>
                  <a:srgbClr val="014A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47DE7DE0-C912-DBE6-C7D5-D5B65632AB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8017" y="3352298"/>
                <a:ext cx="1542741" cy="0"/>
              </a:xfrm>
              <a:prstGeom prst="line">
                <a:avLst/>
              </a:prstGeom>
              <a:ln w="9525">
                <a:solidFill>
                  <a:srgbClr val="014A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AB89FA-B2CD-A8CE-ABE9-C0C98D9D5EE4}"/>
              </a:ext>
            </a:extLst>
          </p:cNvPr>
          <p:cNvGrpSpPr/>
          <p:nvPr/>
        </p:nvGrpSpPr>
        <p:grpSpPr>
          <a:xfrm>
            <a:off x="7747070" y="3657084"/>
            <a:ext cx="3737002" cy="246221"/>
            <a:chOff x="2428825" y="3445670"/>
            <a:chExt cx="4165121" cy="27442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C8862E3-2050-7018-25BA-C22980ECA102}"/>
                </a:ext>
              </a:extLst>
            </p:cNvPr>
            <p:cNvSpPr txBox="1"/>
            <p:nvPr/>
          </p:nvSpPr>
          <p:spPr>
            <a:xfrm>
              <a:off x="2428825" y="3445670"/>
              <a:ext cx="4165121" cy="274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 err="1">
                  <a:ln w="25400">
                    <a:noFill/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머신러닝</a:t>
              </a:r>
              <a:r>
                <a:rPr kumimoji="1" lang="ko-KR" altLang="en-US" sz="1000" dirty="0">
                  <a:ln w="25400">
                    <a:noFill/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 분석</a:t>
              </a:r>
              <a:endParaRPr lang="ko-KR" altLang="en-US" sz="10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3C9003B-6AA1-4198-E606-11E46146E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1716" y="3689637"/>
              <a:ext cx="855055" cy="0"/>
            </a:xfrm>
            <a:prstGeom prst="line">
              <a:avLst/>
            </a:prstGeom>
            <a:ln w="9525">
              <a:solidFill>
                <a:srgbClr val="014A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4284B1-FB96-8274-9390-AAB43CB6E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1716" y="3485515"/>
              <a:ext cx="855055" cy="0"/>
            </a:xfrm>
            <a:prstGeom prst="line">
              <a:avLst/>
            </a:prstGeom>
            <a:ln w="9525">
              <a:solidFill>
                <a:srgbClr val="014A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206BFE5-4B4D-3D92-1CB4-C5EAD6592DFA}"/>
              </a:ext>
            </a:extLst>
          </p:cNvPr>
          <p:cNvGrpSpPr/>
          <p:nvPr/>
        </p:nvGrpSpPr>
        <p:grpSpPr>
          <a:xfrm>
            <a:off x="960258" y="3640414"/>
            <a:ext cx="3737002" cy="2147876"/>
            <a:chOff x="6012632" y="3257993"/>
            <a:chExt cx="4165121" cy="239394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3C5956A-7AE3-A15B-7961-328A9405D972}"/>
                </a:ext>
              </a:extLst>
            </p:cNvPr>
            <p:cNvSpPr txBox="1"/>
            <p:nvPr/>
          </p:nvSpPr>
          <p:spPr>
            <a:xfrm>
              <a:off x="6012632" y="3257993"/>
              <a:ext cx="4165121" cy="274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 err="1">
                  <a:ln w="25400">
                    <a:noFill/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클린디</a:t>
              </a:r>
              <a:r>
                <a:rPr kumimoji="1" lang="ko-KR" altLang="en-US" sz="1000" dirty="0">
                  <a:ln w="25400">
                    <a:noFill/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 인스타그램 마케팅</a:t>
              </a:r>
              <a:endParaRPr lang="ko-KR" altLang="en-US" sz="10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F81AFBD-C44F-46D7-334D-A6DE992DE5D4}"/>
                </a:ext>
              </a:extLst>
            </p:cNvPr>
            <p:cNvGrpSpPr/>
            <p:nvPr/>
          </p:nvGrpSpPr>
          <p:grpSpPr>
            <a:xfrm>
              <a:off x="6539995" y="3287180"/>
              <a:ext cx="3255383" cy="2364754"/>
              <a:chOff x="6542831" y="3476390"/>
              <a:chExt cx="3255383" cy="236475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2FF20A9C-AAB0-4710-BD0B-A6F081131737}"/>
                  </a:ext>
                </a:extLst>
              </p:cNvPr>
              <p:cNvGrpSpPr/>
              <p:nvPr/>
            </p:nvGrpSpPr>
            <p:grpSpPr>
              <a:xfrm>
                <a:off x="6542831" y="3805962"/>
                <a:ext cx="3255383" cy="2035182"/>
                <a:chOff x="5252243" y="3831644"/>
                <a:chExt cx="3108095" cy="1943101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0DFB1018-BA20-AE15-7923-AB96F23FF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9907" b="38148"/>
                <a:stretch/>
              </p:blipFill>
              <p:spPr>
                <a:xfrm>
                  <a:off x="5252243" y="3831644"/>
                  <a:ext cx="1530063" cy="1943101"/>
                </a:xfrm>
                <a:prstGeom prst="rect">
                  <a:avLst/>
                </a:prstGeom>
              </p:spPr>
            </p:pic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D71A9E54-776F-697C-23B3-811A9129D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9907" b="38148"/>
                <a:stretch/>
              </p:blipFill>
              <p:spPr>
                <a:xfrm>
                  <a:off x="6830275" y="3831644"/>
                  <a:ext cx="1530063" cy="1943100"/>
                </a:xfrm>
                <a:prstGeom prst="rect">
                  <a:avLst/>
                </a:prstGeom>
              </p:spPr>
            </p:pic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DD1AB70-1EFD-46E8-E517-D42F99F289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5459" y="3691170"/>
                <a:ext cx="1542741" cy="0"/>
              </a:xfrm>
              <a:prstGeom prst="line">
                <a:avLst/>
              </a:prstGeom>
              <a:ln w="9525">
                <a:solidFill>
                  <a:srgbClr val="014A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30119A0-3342-018A-2FCC-0724F616B9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6658" y="3476390"/>
                <a:ext cx="1542741" cy="0"/>
              </a:xfrm>
              <a:prstGeom prst="line">
                <a:avLst/>
              </a:prstGeom>
              <a:ln w="9525">
                <a:solidFill>
                  <a:srgbClr val="014A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0889F7D-A35D-4589-A826-8F792B962FFB}"/>
              </a:ext>
            </a:extLst>
          </p:cNvPr>
          <p:cNvCxnSpPr>
            <a:cxnSpLocks/>
          </p:cNvCxnSpPr>
          <p:nvPr/>
        </p:nvCxnSpPr>
        <p:spPr>
          <a:xfrm>
            <a:off x="8131207" y="3640414"/>
            <a:ext cx="0" cy="1906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AC86DA-23E8-BA94-1492-AA201ABE7393}"/>
              </a:ext>
            </a:extLst>
          </p:cNvPr>
          <p:cNvGrpSpPr/>
          <p:nvPr/>
        </p:nvGrpSpPr>
        <p:grpSpPr>
          <a:xfrm>
            <a:off x="8529869" y="3967663"/>
            <a:ext cx="2179241" cy="1714543"/>
            <a:chOff x="1583908" y="3896844"/>
            <a:chExt cx="2423108" cy="1906408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5FF0ED7-BC68-B305-5E0A-F08B34E31232}"/>
                </a:ext>
              </a:extLst>
            </p:cNvPr>
            <p:cNvSpPr/>
            <p:nvPr/>
          </p:nvSpPr>
          <p:spPr>
            <a:xfrm>
              <a:off x="1583908" y="3896844"/>
              <a:ext cx="2423108" cy="19064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FF447D-481D-9613-C729-FF740849D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8470" y="3939054"/>
              <a:ext cx="2351917" cy="1817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80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시장 세분화 </a:t>
            </a:r>
            <a:r>
              <a:rPr lang="en-US" altLang="ko-KR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&amp; </a:t>
            </a:r>
            <a:r>
              <a:rPr lang="ko-KR" altLang="en-US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타겟 선정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0950D1-ADF2-EBFC-EE41-09604D0E059C}"/>
              </a:ext>
            </a:extLst>
          </p:cNvPr>
          <p:cNvGrpSpPr/>
          <p:nvPr/>
        </p:nvGrpSpPr>
        <p:grpSpPr>
          <a:xfrm>
            <a:off x="1733136" y="3198168"/>
            <a:ext cx="9030110" cy="461665"/>
            <a:chOff x="1733136" y="3125094"/>
            <a:chExt cx="9030110" cy="4616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DB0C067-CCEC-553C-7947-BAA0EAC1EC72}"/>
                </a:ext>
              </a:extLst>
            </p:cNvPr>
            <p:cNvSpPr/>
            <p:nvPr/>
          </p:nvSpPr>
          <p:spPr>
            <a:xfrm>
              <a:off x="3845877" y="3205742"/>
              <a:ext cx="1077489" cy="296283"/>
            </a:xfrm>
            <a:prstGeom prst="rect">
              <a:avLst/>
            </a:prstGeom>
            <a:solidFill>
              <a:srgbClr val="FECE62"/>
            </a:solidFill>
            <a:ln>
              <a:solidFill>
                <a:srgbClr val="FECE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D12978E-5045-D7F6-983A-FDBAE2611726}"/>
                </a:ext>
              </a:extLst>
            </p:cNvPr>
            <p:cNvGrpSpPr/>
            <p:nvPr/>
          </p:nvGrpSpPr>
          <p:grpSpPr>
            <a:xfrm>
              <a:off x="1733136" y="3125094"/>
              <a:ext cx="9030110" cy="461665"/>
              <a:chOff x="1733136" y="3100952"/>
              <a:chExt cx="9030110" cy="46166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F676135-8C5C-BFB8-0385-32BBF812CD25}"/>
                  </a:ext>
                </a:extLst>
              </p:cNvPr>
              <p:cNvSpPr/>
              <p:nvPr/>
            </p:nvSpPr>
            <p:spPr>
              <a:xfrm>
                <a:off x="6611303" y="3181600"/>
                <a:ext cx="1154574" cy="296283"/>
              </a:xfrm>
              <a:prstGeom prst="rect">
                <a:avLst/>
              </a:prstGeom>
              <a:solidFill>
                <a:srgbClr val="FECE62"/>
              </a:solidFill>
              <a:ln>
                <a:solidFill>
                  <a:srgbClr val="FECE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C2404F-9AD3-637E-7B9C-30C928193A51}"/>
                  </a:ext>
                </a:extLst>
              </p:cNvPr>
              <p:cNvSpPr txBox="1"/>
              <p:nvPr/>
            </p:nvSpPr>
            <p:spPr>
              <a:xfrm>
                <a:off x="1733136" y="3100952"/>
                <a:ext cx="90301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700" dirty="0" err="1">
                    <a:ln w="25400">
                      <a:noFill/>
                    </a:ln>
                    <a:latin typeface="a고딕10" panose="02020600000000000000" pitchFamily="18" charset="-127"/>
                    <a:ea typeface="a고딕10" panose="02020600000000000000" pitchFamily="18" charset="-127"/>
                  </a:rPr>
                  <a:t>클린디</a:t>
                </a:r>
                <a:r>
                  <a:rPr kumimoji="1" lang="ko-KR" altLang="en-US" sz="1700" dirty="0">
                    <a:ln w="25400">
                      <a:noFill/>
                    </a:ln>
                    <a:latin typeface="a고딕10" panose="02020600000000000000" pitchFamily="18" charset="-127"/>
                    <a:ea typeface="a고딕10" panose="02020600000000000000" pitchFamily="18" charset="-127"/>
                  </a:rPr>
                  <a:t> </a:t>
                </a:r>
                <a:r>
                  <a:rPr kumimoji="1" lang="ko-KR" altLang="en-US" sz="23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데이터상 고객</a:t>
                </a:r>
                <a:r>
                  <a:rPr kumimoji="1" lang="ko-KR" altLang="en-US" sz="1700" dirty="0">
                    <a:ln w="25400">
                      <a:noFill/>
                    </a:ln>
                    <a:latin typeface="a고딕10" panose="02020600000000000000" pitchFamily="18" charset="-127"/>
                    <a:ea typeface="a고딕10" panose="02020600000000000000" pitchFamily="18" charset="-127"/>
                  </a:rPr>
                  <a:t>과</a:t>
                </a:r>
                <a:r>
                  <a:rPr kumimoji="1" lang="en-US" altLang="ko-KR" sz="1700" dirty="0">
                    <a:ln w="25400">
                      <a:noFill/>
                    </a:ln>
                    <a:latin typeface="a고딕10" panose="02020600000000000000" pitchFamily="18" charset="-127"/>
                    <a:ea typeface="a고딕10" panose="02020600000000000000" pitchFamily="18" charset="-127"/>
                  </a:rPr>
                  <a:t>,</a:t>
                </a:r>
                <a:r>
                  <a:rPr kumimoji="1" lang="ko-KR" altLang="en-US" sz="1700" dirty="0">
                    <a:ln w="25400">
                      <a:noFill/>
                    </a:ln>
                    <a:latin typeface="a고딕10" panose="02020600000000000000" pitchFamily="18" charset="-127"/>
                    <a:ea typeface="a고딕10" panose="02020600000000000000" pitchFamily="18" charset="-127"/>
                  </a:rPr>
                  <a:t> </a:t>
                </a:r>
                <a:r>
                  <a:rPr kumimoji="1" lang="ko-KR" altLang="en-US" sz="1700" dirty="0" err="1">
                    <a:ln w="25400">
                      <a:noFill/>
                    </a:ln>
                    <a:latin typeface="a고딕10" panose="02020600000000000000" pitchFamily="18" charset="-127"/>
                    <a:ea typeface="a고딕10" panose="02020600000000000000" pitchFamily="18" charset="-127"/>
                  </a:rPr>
                  <a:t>클린디의</a:t>
                </a:r>
                <a:r>
                  <a:rPr kumimoji="1" lang="en-US" altLang="ko-KR" sz="1700" dirty="0">
                    <a:ln w="25400">
                      <a:noFill/>
                    </a:ln>
                    <a:latin typeface="a고딕10" panose="02020600000000000000" pitchFamily="18" charset="-127"/>
                    <a:ea typeface="a고딕10" panose="02020600000000000000" pitchFamily="18" charset="-127"/>
                  </a:rPr>
                  <a:t> </a:t>
                </a:r>
                <a:r>
                  <a:rPr kumimoji="1" lang="ko-KR" altLang="en-US" sz="23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실제 잠재 고객</a:t>
                </a:r>
                <a:r>
                  <a:rPr kumimoji="1" lang="ko-KR" altLang="en-US" sz="1700" dirty="0">
                    <a:ln w="25400">
                      <a:noFill/>
                    </a:ln>
                    <a:latin typeface="a고딕10" panose="02020600000000000000" pitchFamily="18" charset="-127"/>
                    <a:ea typeface="a고딕10" panose="02020600000000000000" pitchFamily="18" charset="-127"/>
                  </a:rPr>
                  <a:t>은 같을까</a:t>
                </a:r>
                <a:r>
                  <a:rPr kumimoji="1" lang="en-US" altLang="ko-KR" sz="1700" dirty="0">
                    <a:ln w="25400">
                      <a:noFill/>
                    </a:ln>
                    <a:latin typeface="a고딕10" panose="02020600000000000000" pitchFamily="18" charset="-127"/>
                    <a:ea typeface="a고딕10" panose="02020600000000000000" pitchFamily="18" charset="-127"/>
                  </a:rPr>
                  <a:t>?</a:t>
                </a:r>
                <a:endParaRPr lang="ko-KR" altLang="en-US" sz="1700" dirty="0">
                  <a:solidFill>
                    <a:srgbClr val="014A94"/>
                  </a:solidFill>
                  <a:latin typeface="a고딕17" panose="02020600000000000000" pitchFamily="18" charset="-127"/>
                  <a:ea typeface="a고딕17" panose="02020600000000000000" pitchFamily="18" charset="-127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3E2AC6B-3DD3-6931-F00D-4E33B97FC78B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31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07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시장 세분화 </a:t>
            </a:r>
            <a:r>
              <a:rPr lang="en-US" altLang="ko-KR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&amp; </a:t>
            </a:r>
            <a:r>
              <a:rPr lang="ko-KR" altLang="en-US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타겟 선정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E2AC6B-3DD3-6931-F00D-4E33B97FC78B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31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6963E6E-71C4-E10A-8011-3AE08495A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0" r="10672"/>
          <a:stretch/>
        </p:blipFill>
        <p:spPr>
          <a:xfrm>
            <a:off x="1424750" y="1589975"/>
            <a:ext cx="4671250" cy="47929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942313-CF92-B802-B063-F09176C7C7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r="6677"/>
          <a:stretch/>
        </p:blipFill>
        <p:spPr>
          <a:xfrm>
            <a:off x="6356745" y="1589975"/>
            <a:ext cx="4981815" cy="457291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A751B5A-7DEF-D198-B08A-D37013BDEBB1}"/>
              </a:ext>
            </a:extLst>
          </p:cNvPr>
          <p:cNvSpPr txBox="1"/>
          <p:nvPr/>
        </p:nvSpPr>
        <p:spPr>
          <a:xfrm>
            <a:off x="3372733" y="3104070"/>
            <a:ext cx="453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신랑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31BB64-3232-E126-509B-18EE9BE22061}"/>
              </a:ext>
            </a:extLst>
          </p:cNvPr>
          <p:cNvGrpSpPr/>
          <p:nvPr/>
        </p:nvGrpSpPr>
        <p:grpSpPr>
          <a:xfrm>
            <a:off x="-57144" y="-856033"/>
            <a:ext cx="12249144" cy="7766916"/>
            <a:chOff x="-57144" y="-856033"/>
            <a:chExt cx="12249144" cy="776691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FCF284E-1ADC-1724-BA9E-A400DA18EFA8}"/>
                </a:ext>
              </a:extLst>
            </p:cNvPr>
            <p:cNvSpPr/>
            <p:nvPr/>
          </p:nvSpPr>
          <p:spPr>
            <a:xfrm>
              <a:off x="-57144" y="-856033"/>
              <a:ext cx="12249144" cy="776691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1000"/>
              </a:schemeClr>
            </a:solidFill>
            <a:ln>
              <a:noFill/>
            </a:ln>
            <a:effectLst>
              <a:reflection stA="0" endPos="65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863D993-684B-8C67-74A6-D7B62B1D9AAB}"/>
                </a:ext>
              </a:extLst>
            </p:cNvPr>
            <p:cNvSpPr/>
            <p:nvPr/>
          </p:nvSpPr>
          <p:spPr>
            <a:xfrm>
              <a:off x="4489349" y="4212956"/>
              <a:ext cx="778207" cy="778207"/>
            </a:xfrm>
            <a:prstGeom prst="ellipse">
              <a:avLst/>
            </a:prstGeom>
            <a:solidFill>
              <a:srgbClr val="BCBCF3"/>
            </a:solidFill>
            <a:ln>
              <a:solidFill>
                <a:srgbClr val="BCB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8A2967-0C4E-6904-C89F-2471EF6A98C7}"/>
                </a:ext>
              </a:extLst>
            </p:cNvPr>
            <p:cNvSpPr txBox="1"/>
            <p:nvPr/>
          </p:nvSpPr>
          <p:spPr>
            <a:xfrm>
              <a:off x="4647609" y="4414580"/>
              <a:ext cx="60416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아이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1C8A98-3290-4F61-0D20-32B12936ED22}"/>
                </a:ext>
              </a:extLst>
            </p:cNvPr>
            <p:cNvSpPr txBox="1"/>
            <p:nvPr/>
          </p:nvSpPr>
          <p:spPr>
            <a:xfrm>
              <a:off x="4616020" y="4609349"/>
              <a:ext cx="50908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1,958</a:t>
              </a:r>
              <a:endParaRPr lang="ko-KR" altLang="en-US" sz="6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3247491" y="2899396"/>
              <a:ext cx="560050" cy="560050"/>
            </a:xfrm>
            <a:prstGeom prst="ellipse">
              <a:avLst/>
            </a:prstGeom>
            <a:solidFill>
              <a:srgbClr val="E6E6F1"/>
            </a:solidFill>
            <a:ln>
              <a:solidFill>
                <a:srgbClr val="E6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F3F28E-7EA0-D2BA-CE3D-CDBBC2F63055}"/>
                </a:ext>
              </a:extLst>
            </p:cNvPr>
            <p:cNvSpPr txBox="1"/>
            <p:nvPr/>
          </p:nvSpPr>
          <p:spPr>
            <a:xfrm>
              <a:off x="3314672" y="3062452"/>
              <a:ext cx="5468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신랑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749E380-F964-9198-EECD-9FAC73F5B9F2}"/>
                </a:ext>
              </a:extLst>
            </p:cNvPr>
            <p:cNvSpPr/>
            <p:nvPr/>
          </p:nvSpPr>
          <p:spPr>
            <a:xfrm>
              <a:off x="3499747" y="3472212"/>
              <a:ext cx="405818" cy="405818"/>
            </a:xfrm>
            <a:prstGeom prst="ellipse">
              <a:avLst/>
            </a:prstGeom>
            <a:solidFill>
              <a:srgbClr val="EE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47393F-7406-9DBC-4C8C-05896C90925E}"/>
                </a:ext>
              </a:extLst>
            </p:cNvPr>
            <p:cNvSpPr txBox="1"/>
            <p:nvPr/>
          </p:nvSpPr>
          <p:spPr>
            <a:xfrm>
              <a:off x="3507927" y="3552010"/>
              <a:ext cx="45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가족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244C587-8941-46C8-B218-3BE6B1015350}"/>
                </a:ext>
              </a:extLst>
            </p:cNvPr>
            <p:cNvGrpSpPr/>
            <p:nvPr/>
          </p:nvGrpSpPr>
          <p:grpSpPr>
            <a:xfrm>
              <a:off x="9289576" y="4873106"/>
              <a:ext cx="693740" cy="613902"/>
              <a:chOff x="8967060" y="3463927"/>
              <a:chExt cx="873179" cy="77269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8278248D-5FDF-AE03-1AB1-3BDC1C1381AB}"/>
                  </a:ext>
                </a:extLst>
              </p:cNvPr>
              <p:cNvSpPr/>
              <p:nvPr/>
            </p:nvSpPr>
            <p:spPr>
              <a:xfrm>
                <a:off x="8967060" y="3463927"/>
                <a:ext cx="772690" cy="772690"/>
              </a:xfrm>
              <a:prstGeom prst="ellipse">
                <a:avLst/>
              </a:prstGeom>
              <a:solidFill>
                <a:srgbClr val="E4ADAD"/>
              </a:solidFill>
              <a:ln>
                <a:solidFill>
                  <a:srgbClr val="E4A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C3F1CC8-AAFA-1EAA-35F5-EF3F0A327559}"/>
                  </a:ext>
                </a:extLst>
              </p:cNvPr>
              <p:cNvSpPr txBox="1"/>
              <p:nvPr/>
            </p:nvSpPr>
            <p:spPr>
              <a:xfrm>
                <a:off x="9060494" y="3683994"/>
                <a:ext cx="77974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아이</a:t>
                </a:r>
                <a:endParaRPr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979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시장 세분화 </a:t>
            </a:r>
            <a:r>
              <a:rPr lang="en-US" altLang="ko-KR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&amp; </a:t>
            </a:r>
            <a:r>
              <a:rPr lang="ko-KR" altLang="en-US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타겟 선정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E2AC6B-3DD3-6931-F00D-4E33B97FC78B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32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4D67E2C-3A2F-108D-1D13-CE4C10DD25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t="10106" r="9765" b="4845"/>
          <a:stretch/>
        </p:blipFill>
        <p:spPr>
          <a:xfrm>
            <a:off x="261754" y="1889973"/>
            <a:ext cx="5741376" cy="433518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0CD6F17-3559-6700-CC23-5DA0D3E3A9BE}"/>
              </a:ext>
            </a:extLst>
          </p:cNvPr>
          <p:cNvGrpSpPr/>
          <p:nvPr/>
        </p:nvGrpSpPr>
        <p:grpSpPr>
          <a:xfrm>
            <a:off x="6188872" y="1168371"/>
            <a:ext cx="5435658" cy="5271733"/>
            <a:chOff x="4071713" y="830511"/>
            <a:chExt cx="6654800" cy="645410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3AD754-ADDA-E254-DFBB-D67E24769240}"/>
                </a:ext>
              </a:extLst>
            </p:cNvPr>
            <p:cNvGrpSpPr/>
            <p:nvPr/>
          </p:nvGrpSpPr>
          <p:grpSpPr>
            <a:xfrm>
              <a:off x="4071713" y="830511"/>
              <a:ext cx="6654800" cy="6454109"/>
              <a:chOff x="4071713" y="830511"/>
              <a:chExt cx="6654800" cy="645410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4CA3506-7F2D-0640-0766-A8E6120104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61" t="3333" r="26512" b="2556"/>
              <a:stretch/>
            </p:blipFill>
            <p:spPr>
              <a:xfrm>
                <a:off x="4071713" y="830511"/>
                <a:ext cx="6654800" cy="645410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D2DF51D-55D0-468C-6569-B94B695500F0}"/>
                  </a:ext>
                </a:extLst>
              </p:cNvPr>
              <p:cNvSpPr/>
              <p:nvPr/>
            </p:nvSpPr>
            <p:spPr>
              <a:xfrm>
                <a:off x="9432925" y="2325688"/>
                <a:ext cx="160338" cy="1650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636025B-2DE1-BD5E-66C5-3ADDC572FF9F}"/>
                </a:ext>
              </a:extLst>
            </p:cNvPr>
            <p:cNvSpPr/>
            <p:nvPr/>
          </p:nvSpPr>
          <p:spPr>
            <a:xfrm>
              <a:off x="9490234" y="2382196"/>
              <a:ext cx="45719" cy="45719"/>
            </a:xfrm>
            <a:prstGeom prst="ellipse">
              <a:avLst/>
            </a:prstGeom>
            <a:solidFill>
              <a:srgbClr val="400040"/>
            </a:solidFill>
            <a:ln>
              <a:solidFill>
                <a:srgbClr val="400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64DE3B-3406-5732-44DD-E147D039E44C}"/>
              </a:ext>
            </a:extLst>
          </p:cNvPr>
          <p:cNvGrpSpPr/>
          <p:nvPr/>
        </p:nvGrpSpPr>
        <p:grpSpPr>
          <a:xfrm>
            <a:off x="-57144" y="-47689"/>
            <a:ext cx="12249144" cy="7177581"/>
            <a:chOff x="-57144" y="-47689"/>
            <a:chExt cx="12249144" cy="717758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A8A6931-FCEF-C95A-54FF-E0028E2CA58B}"/>
                </a:ext>
              </a:extLst>
            </p:cNvPr>
            <p:cNvSpPr/>
            <p:nvPr/>
          </p:nvSpPr>
          <p:spPr>
            <a:xfrm>
              <a:off x="-57144" y="-47689"/>
              <a:ext cx="12249144" cy="717758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1000"/>
              </a:schemeClr>
            </a:solidFill>
            <a:ln>
              <a:noFill/>
            </a:ln>
            <a:effectLst>
              <a:reflection stA="0" endPos="65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9378093-21BF-4BF0-CAF0-67EC8CB6BC21}"/>
                </a:ext>
              </a:extLst>
            </p:cNvPr>
            <p:cNvGrpSpPr/>
            <p:nvPr/>
          </p:nvGrpSpPr>
          <p:grpSpPr>
            <a:xfrm>
              <a:off x="1261485" y="2072986"/>
              <a:ext cx="9116973" cy="2548497"/>
              <a:chOff x="1261485" y="2072986"/>
              <a:chExt cx="9116973" cy="2548497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A51F70BE-25A0-990F-1325-CB16AE3DA80F}"/>
                  </a:ext>
                </a:extLst>
              </p:cNvPr>
              <p:cNvSpPr/>
              <p:nvPr/>
            </p:nvSpPr>
            <p:spPr>
              <a:xfrm>
                <a:off x="1261485" y="2867826"/>
                <a:ext cx="694316" cy="67327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아들</a:t>
                </a: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77FAA352-543C-CE88-87CD-6C0C38DD8F51}"/>
                  </a:ext>
                </a:extLst>
              </p:cNvPr>
              <p:cNvSpPr/>
              <p:nvPr/>
            </p:nvSpPr>
            <p:spPr>
              <a:xfrm>
                <a:off x="1583231" y="4098189"/>
                <a:ext cx="539647" cy="523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DDECA7A-4FF2-B56A-DCF6-F9B0BD80003F}"/>
                  </a:ext>
                </a:extLst>
              </p:cNvPr>
              <p:cNvSpPr/>
              <p:nvPr/>
            </p:nvSpPr>
            <p:spPr>
              <a:xfrm>
                <a:off x="5027949" y="3617218"/>
                <a:ext cx="454109" cy="44034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B9FD331E-87D3-B02F-5BB1-C1FABF80298A}"/>
                  </a:ext>
                </a:extLst>
              </p:cNvPr>
              <p:cNvSpPr/>
              <p:nvPr/>
            </p:nvSpPr>
            <p:spPr>
              <a:xfrm>
                <a:off x="5035282" y="4073622"/>
                <a:ext cx="539647" cy="523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0137B7-9C5B-999B-BE6D-A4B70A6747DE}"/>
                  </a:ext>
                </a:extLst>
              </p:cNvPr>
              <p:cNvSpPr txBox="1"/>
              <p:nvPr/>
            </p:nvSpPr>
            <p:spPr>
              <a:xfrm>
                <a:off x="5035282" y="3706587"/>
                <a:ext cx="5396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신랑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0121AE-FE29-C634-28C2-7375E4F40DE5}"/>
                  </a:ext>
                </a:extLst>
              </p:cNvPr>
              <p:cNvSpPr txBox="1"/>
              <p:nvPr/>
            </p:nvSpPr>
            <p:spPr>
              <a:xfrm>
                <a:off x="4974040" y="4204464"/>
                <a:ext cx="6621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딸아이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AD64F9-E9EF-D6DD-E4CB-010E123D9EA5}"/>
                  </a:ext>
                </a:extLst>
              </p:cNvPr>
              <p:cNvSpPr txBox="1"/>
              <p:nvPr/>
            </p:nvSpPr>
            <p:spPr>
              <a:xfrm>
                <a:off x="1573719" y="4213642"/>
                <a:ext cx="53964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아이</a:t>
                </a: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C3A74624-0CCF-792C-B3AA-949FC4BFA8BE}"/>
                  </a:ext>
                </a:extLst>
              </p:cNvPr>
              <p:cNvSpPr/>
              <p:nvPr/>
            </p:nvSpPr>
            <p:spPr>
              <a:xfrm>
                <a:off x="7271126" y="2072986"/>
                <a:ext cx="539647" cy="523295"/>
              </a:xfrm>
              <a:prstGeom prst="ellipse">
                <a:avLst/>
              </a:prstGeom>
              <a:solidFill>
                <a:srgbClr val="EE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F4997D7-5FF3-C701-0D31-64F727677503}"/>
                  </a:ext>
                </a:extLst>
              </p:cNvPr>
              <p:cNvSpPr txBox="1"/>
              <p:nvPr/>
            </p:nvSpPr>
            <p:spPr>
              <a:xfrm>
                <a:off x="7271126" y="2196135"/>
                <a:ext cx="5396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가족</a:t>
                </a: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CC990F83-2D99-9A22-8FED-669CA890BD04}"/>
                  </a:ext>
                </a:extLst>
              </p:cNvPr>
              <p:cNvSpPr/>
              <p:nvPr/>
            </p:nvSpPr>
            <p:spPr>
              <a:xfrm>
                <a:off x="9868814" y="3804237"/>
                <a:ext cx="479643" cy="465109"/>
              </a:xfrm>
              <a:prstGeom prst="ellipse">
                <a:avLst/>
              </a:prstGeom>
              <a:solidFill>
                <a:srgbClr val="EE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E88C3B-6D5F-B1D2-D116-9CBCDE74261C}"/>
                  </a:ext>
                </a:extLst>
              </p:cNvPr>
              <p:cNvSpPr txBox="1"/>
              <p:nvPr/>
            </p:nvSpPr>
            <p:spPr>
              <a:xfrm>
                <a:off x="9838811" y="3905986"/>
                <a:ext cx="5396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신랑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56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0"/>
            <a:ext cx="12192000" cy="461666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시장 세분화 </a:t>
            </a:r>
            <a:r>
              <a:rPr lang="en-US" altLang="ko-KR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&amp; </a:t>
            </a:r>
            <a:r>
              <a:rPr lang="ko-KR" altLang="en-US" sz="24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타겟 선정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E2AC6B-3DD3-6931-F00D-4E33B97FC78B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33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4D3A8F9-D901-7AAE-428D-C886E6B94260}"/>
              </a:ext>
            </a:extLst>
          </p:cNvPr>
          <p:cNvGrpSpPr/>
          <p:nvPr/>
        </p:nvGrpSpPr>
        <p:grpSpPr>
          <a:xfrm>
            <a:off x="2760286" y="3895282"/>
            <a:ext cx="7217584" cy="2255959"/>
            <a:chOff x="2852930" y="3759554"/>
            <a:chExt cx="7217584" cy="2255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0351972-0952-9B6D-B8C0-E998BBE2164B}"/>
                </a:ext>
              </a:extLst>
            </p:cNvPr>
            <p:cNvGrpSpPr/>
            <p:nvPr/>
          </p:nvGrpSpPr>
          <p:grpSpPr>
            <a:xfrm>
              <a:off x="2852930" y="3919529"/>
              <a:ext cx="3364757" cy="1943684"/>
              <a:chOff x="1776147" y="2654101"/>
              <a:chExt cx="3466017" cy="2002178"/>
            </a:xfrm>
          </p:grpSpPr>
          <p:graphicFrame>
            <p:nvGraphicFramePr>
              <p:cNvPr id="31" name="차트 30">
                <a:extLst>
                  <a:ext uri="{FF2B5EF4-FFF2-40B4-BE49-F238E27FC236}">
                    <a16:creationId xmlns:a16="http://schemas.microsoft.com/office/drawing/2014/main" id="{ABBCF5D9-4247-939A-41C5-69627A343990}"/>
                  </a:ext>
                </a:extLst>
              </p:cNvPr>
              <p:cNvGraphicFramePr/>
              <p:nvPr/>
            </p:nvGraphicFramePr>
            <p:xfrm>
              <a:off x="2083535" y="2730971"/>
              <a:ext cx="2887962" cy="192530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676EB5B-9F43-57D4-09B9-36D0A7DDA9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67796" y="2776120"/>
                <a:ext cx="277814" cy="539750"/>
              </a:xfrm>
              <a:prstGeom prst="line">
                <a:avLst/>
              </a:prstGeom>
              <a:ln>
                <a:solidFill>
                  <a:srgbClr val="E7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BC7D729-99C9-F3D7-4E4D-06499E96E3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5611" y="2780311"/>
                <a:ext cx="873708" cy="0"/>
              </a:xfrm>
              <a:prstGeom prst="line">
                <a:avLst/>
              </a:prstGeom>
              <a:ln>
                <a:solidFill>
                  <a:srgbClr val="E7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A822794-0C08-A09C-0A03-CB8E0BE15251}"/>
                  </a:ext>
                </a:extLst>
              </p:cNvPr>
              <p:cNvSpPr/>
              <p:nvPr/>
            </p:nvSpPr>
            <p:spPr>
              <a:xfrm>
                <a:off x="3944936" y="3293010"/>
                <a:ext cx="45719" cy="45719"/>
              </a:xfrm>
              <a:prstGeom prst="ellipse">
                <a:avLst/>
              </a:prstGeom>
              <a:solidFill>
                <a:srgbClr val="E70000"/>
              </a:solidFill>
              <a:ln>
                <a:solidFill>
                  <a:srgbClr val="E7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DBDFDA-6C2B-BAC5-F6F7-AF36A5C270A3}"/>
                  </a:ext>
                </a:extLst>
              </p:cNvPr>
              <p:cNvSpPr txBox="1"/>
              <p:nvPr/>
            </p:nvSpPr>
            <p:spPr>
              <a:xfrm>
                <a:off x="4202179" y="2777528"/>
                <a:ext cx="10399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rgbClr val="E7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62</a:t>
                </a:r>
                <a:r>
                  <a:rPr lang="en-US" altLang="ko-KR" sz="1500" dirty="0">
                    <a:solidFill>
                      <a:srgbClr val="E7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%</a:t>
                </a:r>
                <a:endParaRPr lang="ko-KR" altLang="en-US" sz="1500" dirty="0">
                  <a:solidFill>
                    <a:srgbClr val="E70000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AED6A2C1-F77F-4098-4C3D-56E403AFDC23}"/>
                  </a:ext>
                </a:extLst>
              </p:cNvPr>
              <p:cNvCxnSpPr>
                <a:cxnSpLocks/>
                <a:endCxn id="43" idx="6"/>
              </p:cNvCxnSpPr>
              <p:nvPr/>
            </p:nvCxnSpPr>
            <p:spPr>
              <a:xfrm>
                <a:off x="2630064" y="2654101"/>
                <a:ext cx="498288" cy="523538"/>
              </a:xfrm>
              <a:prstGeom prst="line">
                <a:avLst/>
              </a:prstGeom>
              <a:ln>
                <a:solidFill>
                  <a:srgbClr val="2A4C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BCCD388D-2CA2-80FE-4BE0-99E83C92DC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92834" y="2656126"/>
                <a:ext cx="837230" cy="0"/>
              </a:xfrm>
              <a:prstGeom prst="line">
                <a:avLst/>
              </a:prstGeom>
              <a:ln>
                <a:solidFill>
                  <a:srgbClr val="2A4C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27A94EB-38F5-4A9F-970D-0C07D6F3EF94}"/>
                  </a:ext>
                </a:extLst>
              </p:cNvPr>
              <p:cNvSpPr/>
              <p:nvPr/>
            </p:nvSpPr>
            <p:spPr>
              <a:xfrm>
                <a:off x="3082633" y="3154779"/>
                <a:ext cx="45719" cy="45719"/>
              </a:xfrm>
              <a:prstGeom prst="ellipse">
                <a:avLst/>
              </a:prstGeom>
              <a:solidFill>
                <a:srgbClr val="2A4C87"/>
              </a:solidFill>
              <a:ln>
                <a:solidFill>
                  <a:srgbClr val="2A4C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5294300-A988-CA23-B618-C135BEEF31F4}"/>
                  </a:ext>
                </a:extLst>
              </p:cNvPr>
              <p:cNvSpPr txBox="1"/>
              <p:nvPr/>
            </p:nvSpPr>
            <p:spPr>
              <a:xfrm>
                <a:off x="1776147" y="2687949"/>
                <a:ext cx="10323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rgbClr val="2A4C8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58</a:t>
                </a:r>
                <a:r>
                  <a:rPr lang="en-US" altLang="ko-KR" sz="1500" dirty="0">
                    <a:solidFill>
                      <a:srgbClr val="2A4C8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.8%</a:t>
                </a:r>
                <a:endParaRPr lang="ko-KR" altLang="en-US" sz="1500" dirty="0">
                  <a:solidFill>
                    <a:srgbClr val="2A4C87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17DDA43-BF9E-DF02-79EE-F9AA4F6A8603}"/>
                  </a:ext>
                </a:extLst>
              </p:cNvPr>
              <p:cNvSpPr txBox="1"/>
              <p:nvPr/>
            </p:nvSpPr>
            <p:spPr>
              <a:xfrm>
                <a:off x="2090144" y="3031444"/>
                <a:ext cx="595985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남성</a:t>
                </a:r>
                <a:endParaRPr lang="ko-KR" alt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8CC621-C2A3-4C4C-5DBD-61037A87C219}"/>
                  </a:ext>
                </a:extLst>
              </p:cNvPr>
              <p:cNvSpPr txBox="1"/>
              <p:nvPr/>
            </p:nvSpPr>
            <p:spPr>
              <a:xfrm>
                <a:off x="4405264" y="3062612"/>
                <a:ext cx="584489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여성</a:t>
                </a:r>
                <a:endParaRPr lang="ko-KR" alt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CBE304A-0143-1420-F8A9-0065F875EE41}"/>
                </a:ext>
              </a:extLst>
            </p:cNvPr>
            <p:cNvGrpSpPr/>
            <p:nvPr/>
          </p:nvGrpSpPr>
          <p:grpSpPr>
            <a:xfrm>
              <a:off x="6601481" y="3759554"/>
              <a:ext cx="3469033" cy="2255959"/>
              <a:chOff x="6946900" y="3423250"/>
              <a:chExt cx="3469033" cy="2255959"/>
            </a:xfrm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0377BE4-DA7F-0E61-9994-6141EF980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6900" y="5154883"/>
                <a:ext cx="2578100" cy="0"/>
              </a:xfrm>
              <a:prstGeom prst="line">
                <a:avLst/>
              </a:prstGeom>
              <a:ln w="19050">
                <a:solidFill>
                  <a:srgbClr val="1527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1EC71C9-7EFE-EE93-26D2-05F500C73DF0}"/>
                  </a:ext>
                </a:extLst>
              </p:cNvPr>
              <p:cNvSpPr/>
              <p:nvPr/>
            </p:nvSpPr>
            <p:spPr>
              <a:xfrm rot="16200000">
                <a:off x="7081913" y="4865878"/>
                <a:ext cx="193850" cy="32717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D6B238F-F6FE-7F90-2406-F75A6A4C33A4}"/>
                  </a:ext>
                </a:extLst>
              </p:cNvPr>
              <p:cNvSpPr/>
              <p:nvPr/>
            </p:nvSpPr>
            <p:spPr>
              <a:xfrm rot="16200000">
                <a:off x="7548307" y="4809611"/>
                <a:ext cx="306381" cy="327172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42A3C8A-884C-E911-8866-A74E85DA6EA5}"/>
                  </a:ext>
                </a:extLst>
              </p:cNvPr>
              <p:cNvSpPr/>
              <p:nvPr/>
            </p:nvSpPr>
            <p:spPr>
              <a:xfrm rot="16200000">
                <a:off x="7958849" y="4700963"/>
                <a:ext cx="523680" cy="32717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1BAADEA-1A1E-DBD2-4C4D-3C9C0B4F3AC3}"/>
                  </a:ext>
                </a:extLst>
              </p:cNvPr>
              <p:cNvSpPr/>
              <p:nvPr/>
            </p:nvSpPr>
            <p:spPr>
              <a:xfrm rot="16200000">
                <a:off x="8007620" y="4228532"/>
                <a:ext cx="1468540" cy="327172"/>
              </a:xfrm>
              <a:prstGeom prst="rect">
                <a:avLst/>
              </a:prstGeom>
              <a:solidFill>
                <a:srgbClr val="FFC419"/>
              </a:solidFill>
              <a:ln>
                <a:solidFill>
                  <a:srgbClr val="FFC4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4786267-556F-0363-5838-5B484D592DE0}"/>
                  </a:ext>
                </a:extLst>
              </p:cNvPr>
              <p:cNvSpPr txBox="1"/>
              <p:nvPr/>
            </p:nvSpPr>
            <p:spPr>
              <a:xfrm>
                <a:off x="8507616" y="3423250"/>
                <a:ext cx="513709" cy="253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000" dirty="0">
                    <a:ln w="25400">
                      <a:noFill/>
                    </a:ln>
                    <a:solidFill>
                      <a:srgbClr val="152770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40</a:t>
                </a:r>
                <a:r>
                  <a:rPr kumimoji="1" lang="ko-KR" altLang="en-US" sz="1000" dirty="0">
                    <a:ln w="25400">
                      <a:noFill/>
                    </a:ln>
                    <a:solidFill>
                      <a:srgbClr val="152770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대</a:t>
                </a:r>
                <a:endParaRPr lang="ko-KR" altLang="en-US" sz="1000" dirty="0">
                  <a:solidFill>
                    <a:srgbClr val="152770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B04FD8E-E9F6-038D-AE49-875C48C49D74}"/>
                  </a:ext>
                </a:extLst>
              </p:cNvPr>
              <p:cNvSpPr txBox="1"/>
              <p:nvPr/>
            </p:nvSpPr>
            <p:spPr>
              <a:xfrm>
                <a:off x="9074150" y="5177333"/>
                <a:ext cx="76199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6%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43D9220-C7F7-3BC4-8EC7-C9F4BB4B2679}"/>
                  </a:ext>
                </a:extLst>
              </p:cNvPr>
              <p:cNvSpPr txBox="1"/>
              <p:nvPr/>
            </p:nvSpPr>
            <p:spPr>
              <a:xfrm>
                <a:off x="8565777" y="5184178"/>
                <a:ext cx="76199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000" dirty="0">
                    <a:ln w="25400">
                      <a:noFill/>
                    </a:ln>
                    <a:solidFill>
                      <a:srgbClr val="152770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56%</a:t>
                </a:r>
                <a:endParaRPr lang="ko-KR" altLang="en-US" sz="1000" dirty="0">
                  <a:solidFill>
                    <a:srgbClr val="152770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C50C7CE-4812-63CF-96E7-40F451804DDF}"/>
                  </a:ext>
                </a:extLst>
              </p:cNvPr>
              <p:cNvSpPr txBox="1"/>
              <p:nvPr/>
            </p:nvSpPr>
            <p:spPr>
              <a:xfrm>
                <a:off x="8012233" y="5183378"/>
                <a:ext cx="76199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18%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7ED648-129F-6C90-A42B-09F5F6063BD9}"/>
                  </a:ext>
                </a:extLst>
              </p:cNvPr>
              <p:cNvSpPr txBox="1"/>
              <p:nvPr/>
            </p:nvSpPr>
            <p:spPr>
              <a:xfrm>
                <a:off x="8774231" y="5448377"/>
                <a:ext cx="164170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ko-KR" altLang="en-US" sz="900" dirty="0">
                    <a:ln w="25400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출처 </a:t>
                </a:r>
                <a:r>
                  <a:rPr kumimoji="1" lang="en-US" altLang="ko-KR" sz="900" dirty="0">
                    <a:ln w="25400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: </a:t>
                </a:r>
                <a:r>
                  <a:rPr kumimoji="1" lang="ko-KR" altLang="en-US" sz="900" dirty="0">
                    <a:ln w="25400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카카오 데이터 트렌드</a:t>
                </a:r>
                <a:endPara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ACEFAE0-8935-82A6-A2E4-4C1213E9045C}"/>
                  </a:ext>
                </a:extLst>
              </p:cNvPr>
              <p:cNvSpPr/>
              <p:nvPr/>
            </p:nvSpPr>
            <p:spPr>
              <a:xfrm rot="16200000">
                <a:off x="9164535" y="4869530"/>
                <a:ext cx="200033" cy="3271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1A2F811-AD35-5DEB-D4B2-C5052AF86849}"/>
                  </a:ext>
                </a:extLst>
              </p:cNvPr>
              <p:cNvSpPr txBox="1"/>
              <p:nvPr/>
            </p:nvSpPr>
            <p:spPr>
              <a:xfrm>
                <a:off x="7484084" y="5190960"/>
                <a:ext cx="76199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10%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296C20-72A7-7452-378D-8A13A9C65512}"/>
                  </a:ext>
                </a:extLst>
              </p:cNvPr>
              <p:cNvSpPr txBox="1"/>
              <p:nvPr/>
            </p:nvSpPr>
            <p:spPr>
              <a:xfrm>
                <a:off x="7011844" y="5199342"/>
                <a:ext cx="76199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7%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A841DF3-4968-D92E-11AF-46223CF54C9C}"/>
                  </a:ext>
                </a:extLst>
              </p:cNvPr>
              <p:cNvSpPr txBox="1"/>
              <p:nvPr/>
            </p:nvSpPr>
            <p:spPr>
              <a:xfrm>
                <a:off x="7993907" y="4372092"/>
                <a:ext cx="513709" cy="253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30</a:t>
                </a:r>
                <a:r>
                  <a:rPr kumimoji="1" lang="ko-KR" altLang="en-US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대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A89402-199A-6632-CE60-C58688552B79}"/>
                  </a:ext>
                </a:extLst>
              </p:cNvPr>
              <p:cNvSpPr txBox="1"/>
              <p:nvPr/>
            </p:nvSpPr>
            <p:spPr>
              <a:xfrm>
                <a:off x="7474323" y="4572380"/>
                <a:ext cx="513709" cy="253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20</a:t>
                </a:r>
                <a:r>
                  <a:rPr kumimoji="1" lang="ko-KR" altLang="en-US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대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01B204-7891-A9F6-79FB-1583CE012C91}"/>
                  </a:ext>
                </a:extLst>
              </p:cNvPr>
              <p:cNvSpPr txBox="1"/>
              <p:nvPr/>
            </p:nvSpPr>
            <p:spPr>
              <a:xfrm>
                <a:off x="6960614" y="4705462"/>
                <a:ext cx="513709" cy="253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10</a:t>
                </a:r>
                <a:r>
                  <a:rPr kumimoji="1" lang="ko-KR" altLang="en-US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대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7468763-A04C-9839-BC35-FEED91432C66}"/>
                  </a:ext>
                </a:extLst>
              </p:cNvPr>
              <p:cNvSpPr txBox="1"/>
              <p:nvPr/>
            </p:nvSpPr>
            <p:spPr>
              <a:xfrm>
                <a:off x="9040810" y="4693653"/>
                <a:ext cx="513709" cy="253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50</a:t>
                </a:r>
                <a:r>
                  <a:rPr kumimoji="1" lang="ko-KR" altLang="en-US" sz="1000" dirty="0">
                    <a:ln w="25400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대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D54477A-2AFD-643B-FEAE-F7393EE66533}"/>
              </a:ext>
            </a:extLst>
          </p:cNvPr>
          <p:cNvGrpSpPr/>
          <p:nvPr/>
        </p:nvGrpSpPr>
        <p:grpSpPr>
          <a:xfrm>
            <a:off x="6599741" y="3573457"/>
            <a:ext cx="2445435" cy="246221"/>
            <a:chOff x="6351452" y="3573457"/>
            <a:chExt cx="2445435" cy="24622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21DDBB-ADA8-F076-03F1-42A2AE83C67F}"/>
                </a:ext>
              </a:extLst>
            </p:cNvPr>
            <p:cNvSpPr txBox="1"/>
            <p:nvPr/>
          </p:nvSpPr>
          <p:spPr>
            <a:xfrm>
              <a:off x="6351452" y="3573457"/>
              <a:ext cx="244543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ln w="25400">
                    <a:noFill/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여성내 검색 연령 비율</a:t>
              </a:r>
              <a:endParaRPr lang="ko-KR" altLang="en-US" sz="10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3107ED57-E15C-0434-CB0C-C84415EFC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1661" y="3779644"/>
              <a:ext cx="1384910" cy="0"/>
            </a:xfrm>
            <a:prstGeom prst="line">
              <a:avLst/>
            </a:prstGeom>
            <a:ln w="9525">
              <a:solidFill>
                <a:srgbClr val="014A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5331D41-61C8-E7CE-0F74-E301FA969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3195" y="3607321"/>
              <a:ext cx="1384910" cy="0"/>
            </a:xfrm>
            <a:prstGeom prst="line">
              <a:avLst/>
            </a:prstGeom>
            <a:ln w="9525">
              <a:solidFill>
                <a:srgbClr val="014A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A4A67B2-8B30-1FB1-E2DD-CC1CA38BEF01}"/>
              </a:ext>
            </a:extLst>
          </p:cNvPr>
          <p:cNvGrpSpPr/>
          <p:nvPr/>
        </p:nvGrpSpPr>
        <p:grpSpPr>
          <a:xfrm>
            <a:off x="3201693" y="3571617"/>
            <a:ext cx="2445435" cy="246221"/>
            <a:chOff x="6351452" y="3573457"/>
            <a:chExt cx="2445435" cy="24622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56D499B-E44B-B68F-4BA7-BBB92451AC16}"/>
                </a:ext>
              </a:extLst>
            </p:cNvPr>
            <p:cNvSpPr txBox="1"/>
            <p:nvPr/>
          </p:nvSpPr>
          <p:spPr>
            <a:xfrm>
              <a:off x="6351452" y="3573457"/>
              <a:ext cx="244543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00" dirty="0">
                  <a:ln w="25400">
                    <a:noFill/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13</a:t>
              </a:r>
              <a:r>
                <a:rPr kumimoji="1" lang="ko-KR" altLang="en-US" sz="1000" dirty="0">
                  <a:ln w="25400">
                    <a:noFill/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개 키워드 검색 성별</a:t>
              </a:r>
              <a:endParaRPr lang="ko-KR" altLang="en-US" sz="10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6436AB7-5D00-3FF8-B85C-3A808E4F6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1661" y="3779644"/>
              <a:ext cx="1384910" cy="0"/>
            </a:xfrm>
            <a:prstGeom prst="line">
              <a:avLst/>
            </a:prstGeom>
            <a:ln w="9525">
              <a:solidFill>
                <a:srgbClr val="014A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AAC2198A-4260-4529-85A4-825207811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3195" y="3607321"/>
              <a:ext cx="1384910" cy="0"/>
            </a:xfrm>
            <a:prstGeom prst="line">
              <a:avLst/>
            </a:prstGeom>
            <a:ln w="9525">
              <a:solidFill>
                <a:srgbClr val="014A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1EF7CD4-C981-1AB1-8DB5-9962516D84CF}"/>
              </a:ext>
            </a:extLst>
          </p:cNvPr>
          <p:cNvGrpSpPr/>
          <p:nvPr/>
        </p:nvGrpSpPr>
        <p:grpSpPr>
          <a:xfrm>
            <a:off x="1733136" y="2118316"/>
            <a:ext cx="9030110" cy="446276"/>
            <a:chOff x="1733136" y="2469354"/>
            <a:chExt cx="9030110" cy="44627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B947FB-DE0B-5C81-6D8A-369C9A4A21CB}"/>
                </a:ext>
              </a:extLst>
            </p:cNvPr>
            <p:cNvSpPr/>
            <p:nvPr/>
          </p:nvSpPr>
          <p:spPr>
            <a:xfrm>
              <a:off x="8824277" y="2555521"/>
              <a:ext cx="1176973" cy="296283"/>
            </a:xfrm>
            <a:prstGeom prst="rect">
              <a:avLst/>
            </a:prstGeom>
            <a:solidFill>
              <a:srgbClr val="FECE62"/>
            </a:solidFill>
            <a:ln>
              <a:solidFill>
                <a:srgbClr val="FECE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FDAA2C0-4CE4-DDE6-4C24-EA1A0362EFE4}"/>
                </a:ext>
              </a:extLst>
            </p:cNvPr>
            <p:cNvGrpSpPr/>
            <p:nvPr/>
          </p:nvGrpSpPr>
          <p:grpSpPr>
            <a:xfrm>
              <a:off x="1733136" y="2469354"/>
              <a:ext cx="9030110" cy="446276"/>
              <a:chOff x="1733136" y="2445212"/>
              <a:chExt cx="9030110" cy="446276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13BD59-FA5A-1260-AD42-00537A8C43F1}"/>
                  </a:ext>
                </a:extLst>
              </p:cNvPr>
              <p:cNvSpPr/>
              <p:nvPr/>
            </p:nvSpPr>
            <p:spPr>
              <a:xfrm>
                <a:off x="3619500" y="2531379"/>
                <a:ext cx="2044699" cy="296283"/>
              </a:xfrm>
              <a:prstGeom prst="rect">
                <a:avLst/>
              </a:prstGeom>
              <a:solidFill>
                <a:srgbClr val="FECE62"/>
              </a:solidFill>
              <a:ln>
                <a:solidFill>
                  <a:srgbClr val="FECE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2054FA5-FB5F-3D7A-2405-8E7AAB7EE5E3}"/>
                  </a:ext>
                </a:extLst>
              </p:cNvPr>
              <p:cNvSpPr txBox="1"/>
              <p:nvPr/>
            </p:nvSpPr>
            <p:spPr>
              <a:xfrm>
                <a:off x="1733136" y="2445212"/>
                <a:ext cx="9030110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700" dirty="0" err="1">
                    <a:ln w="25400">
                      <a:noFill/>
                    </a:ln>
                    <a:latin typeface="a고딕10" panose="02020600000000000000" pitchFamily="18" charset="-127"/>
                    <a:ea typeface="a고딕10" panose="02020600000000000000" pitchFamily="18" charset="-127"/>
                  </a:rPr>
                  <a:t>클린디를</a:t>
                </a:r>
                <a:r>
                  <a:rPr kumimoji="1" lang="ko-KR" altLang="en-US" sz="1700" dirty="0">
                    <a:ln w="25400">
                      <a:noFill/>
                    </a:ln>
                    <a:latin typeface="a고딕10" panose="02020600000000000000" pitchFamily="18" charset="-127"/>
                    <a:ea typeface="a고딕10" panose="02020600000000000000" pitchFamily="18" charset="-127"/>
                  </a:rPr>
                  <a:t> 이용할 </a:t>
                </a:r>
                <a:r>
                  <a:rPr kumimoji="1" lang="ko-KR" altLang="en-US" sz="23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가장 큰 잠재 고객은 젊은 </a:t>
                </a:r>
                <a:r>
                  <a:rPr kumimoji="1" lang="en-US" altLang="ko-KR" sz="23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MZ </a:t>
                </a:r>
                <a:r>
                  <a:rPr kumimoji="1" lang="ko-KR" altLang="en-US" sz="23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세대가 아니라 </a:t>
                </a:r>
                <a:r>
                  <a:rPr kumimoji="1" lang="en-US" altLang="ko-KR" sz="23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40</a:t>
                </a:r>
                <a:r>
                  <a:rPr kumimoji="1" lang="ko-KR" altLang="en-US" sz="23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대 주부다</a:t>
                </a:r>
                <a:r>
                  <a:rPr kumimoji="1" lang="en-US" altLang="ko-KR" sz="23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!</a:t>
                </a:r>
                <a:endParaRPr lang="ko-KR" altLang="en-US" sz="2300" dirty="0">
                  <a:solidFill>
                    <a:srgbClr val="014A94"/>
                  </a:solidFill>
                  <a:latin typeface="a고딕17" panose="02020600000000000000" pitchFamily="18" charset="-127"/>
                  <a:ea typeface="a고딕17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92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>
                <a:latin typeface="locus_sangsang" panose="02000504030000020003" pitchFamily="50" charset="-127"/>
                <a:ea typeface="locus_sangsang" panose="02000504030000020003" pitchFamily="50" charset="-127"/>
              </a:rPr>
              <a:t>칫솔</a:t>
            </a:r>
            <a:endParaRPr lang="ko-KR" altLang="en-US" sz="4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91693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63687F4-A40B-1F07-1430-DF121F7F8B2A}"/>
              </a:ext>
            </a:extLst>
          </p:cNvPr>
          <p:cNvSpPr/>
          <p:nvPr/>
        </p:nvSpPr>
        <p:spPr>
          <a:xfrm>
            <a:off x="8740487" y="2889874"/>
            <a:ext cx="2203080" cy="1073712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교정이 가장 큰 관심사</a:t>
            </a:r>
            <a:endParaRPr lang="en-US" altLang="ko-KR" sz="1700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500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하지만 </a:t>
            </a:r>
            <a:r>
              <a:rPr lang="ko-KR" altLang="en-US" sz="1200" dirty="0" err="1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클린디는</a:t>
            </a:r>
            <a:r>
              <a:rPr lang="ko-KR" altLang="en-US" sz="12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교정에 관한 </a:t>
            </a:r>
            <a:endParaRPr lang="en-US" altLang="ko-KR" sz="1200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자료수집</a:t>
            </a:r>
            <a:r>
              <a:rPr lang="en-US" altLang="ko-KR" sz="12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대처가 </a:t>
            </a:r>
            <a:r>
              <a:rPr lang="en-US" altLang="ko-KR" sz="12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</a:t>
            </a:r>
            <a:endParaRPr lang="ko-KR" altLang="en-US" sz="1200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FE9184-34A5-C22A-2C35-1823493298C6}"/>
              </a:ext>
            </a:extLst>
          </p:cNvPr>
          <p:cNvGrpSpPr/>
          <p:nvPr/>
        </p:nvGrpSpPr>
        <p:grpSpPr>
          <a:xfrm>
            <a:off x="3664683" y="1230588"/>
            <a:ext cx="4240734" cy="5252550"/>
            <a:chOff x="3664683" y="1230588"/>
            <a:chExt cx="4240734" cy="525255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32F1762-860A-9614-9182-4E606BDEC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7" t="1982" r="18967" b="996"/>
            <a:stretch/>
          </p:blipFill>
          <p:spPr>
            <a:xfrm>
              <a:off x="3664683" y="1230588"/>
              <a:ext cx="4240734" cy="52525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4078E0-D17D-1B6C-8BEB-C203922C78C5}"/>
                </a:ext>
              </a:extLst>
            </p:cNvPr>
            <p:cNvSpPr txBox="1"/>
            <p:nvPr/>
          </p:nvSpPr>
          <p:spPr>
            <a:xfrm>
              <a:off x="6192520" y="3963586"/>
              <a:ext cx="492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신랑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D0C3BD5-23F7-3266-F95F-1C4660444265}"/>
              </a:ext>
            </a:extLst>
          </p:cNvPr>
          <p:cNvSpPr txBox="1"/>
          <p:nvPr/>
        </p:nvSpPr>
        <p:spPr>
          <a:xfrm>
            <a:off x="75266" y="375257"/>
            <a:ext cx="1958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Segmentation</a:t>
            </a:r>
            <a:endParaRPr lang="ko-KR" altLang="en-US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2E33014-A600-A6CF-41A8-D46D62584661}"/>
              </a:ext>
            </a:extLst>
          </p:cNvPr>
          <p:cNvCxnSpPr>
            <a:cxnSpLocks/>
          </p:cNvCxnSpPr>
          <p:nvPr/>
        </p:nvCxnSpPr>
        <p:spPr>
          <a:xfrm>
            <a:off x="929477" y="1853504"/>
            <a:ext cx="9482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E261B3-E5C2-12D9-3651-B1942FC96226}"/>
              </a:ext>
            </a:extLst>
          </p:cNvPr>
          <p:cNvSpPr txBox="1"/>
          <p:nvPr/>
        </p:nvSpPr>
        <p:spPr>
          <a:xfrm>
            <a:off x="858239" y="1530338"/>
            <a:ext cx="105236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시장 세분화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16FC67-D4A9-0D0B-1C63-066FF60F8FF8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11E36A1-CA26-0258-CB0D-5A8EFF0516CA}"/>
              </a:ext>
            </a:extLst>
          </p:cNvPr>
          <p:cNvSpPr txBox="1"/>
          <p:nvPr/>
        </p:nvSpPr>
        <p:spPr>
          <a:xfrm>
            <a:off x="681041" y="2170208"/>
            <a:ext cx="128625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목표 고객 선정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0E11D7C-D61F-D370-BABA-59974B0BE736}"/>
              </a:ext>
            </a:extLst>
          </p:cNvPr>
          <p:cNvCxnSpPr>
            <a:cxnSpLocks/>
          </p:cNvCxnSpPr>
          <p:nvPr/>
        </p:nvCxnSpPr>
        <p:spPr>
          <a:xfrm>
            <a:off x="926302" y="3047094"/>
            <a:ext cx="967056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24D9786-87B2-3567-F2A3-8034FA5FBEE3}"/>
              </a:ext>
            </a:extLst>
          </p:cNvPr>
          <p:cNvSpPr txBox="1"/>
          <p:nvPr/>
        </p:nvSpPr>
        <p:spPr>
          <a:xfrm>
            <a:off x="1097422" y="2753723"/>
            <a:ext cx="105236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포지셔닝</a:t>
            </a:r>
          </a:p>
        </p:txBody>
      </p:sp>
    </p:spTree>
    <p:extLst>
      <p:ext uri="{BB962C8B-B14F-4D97-AF65-F5344CB8AC3E}">
        <p14:creationId xmlns:p14="http://schemas.microsoft.com/office/powerpoint/2010/main" val="142784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>
                <a:latin typeface="locus_sangsang" panose="02000504030000020003" pitchFamily="50" charset="-127"/>
                <a:ea typeface="locus_sangsang" panose="02000504030000020003" pitchFamily="50" charset="-127"/>
              </a:rPr>
              <a:t>칫솔</a:t>
            </a:r>
            <a:endParaRPr lang="ko-KR" altLang="en-US" sz="4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91693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0FB7B43-96E6-517E-BDFA-A7ABCB41C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t="10106" r="9765" b="4845"/>
          <a:stretch/>
        </p:blipFill>
        <p:spPr>
          <a:xfrm>
            <a:off x="2400609" y="1798118"/>
            <a:ext cx="6377084" cy="48151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5583FC-886D-C966-187E-62D8CAAC25B1}"/>
              </a:ext>
            </a:extLst>
          </p:cNvPr>
          <p:cNvSpPr txBox="1"/>
          <p:nvPr/>
        </p:nvSpPr>
        <p:spPr>
          <a:xfrm>
            <a:off x="75266" y="375257"/>
            <a:ext cx="1958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Segmentation</a:t>
            </a:r>
            <a:endParaRPr lang="ko-KR" altLang="en-US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2483256-45BF-7171-FA81-473FCE708F02}"/>
              </a:ext>
            </a:extLst>
          </p:cNvPr>
          <p:cNvCxnSpPr>
            <a:cxnSpLocks/>
          </p:cNvCxnSpPr>
          <p:nvPr/>
        </p:nvCxnSpPr>
        <p:spPr>
          <a:xfrm>
            <a:off x="929477" y="1853504"/>
            <a:ext cx="9482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6DD7C1-ABEE-4A28-C7D8-1F6F8F58B5BE}"/>
              </a:ext>
            </a:extLst>
          </p:cNvPr>
          <p:cNvSpPr txBox="1"/>
          <p:nvPr/>
        </p:nvSpPr>
        <p:spPr>
          <a:xfrm>
            <a:off x="858239" y="1530338"/>
            <a:ext cx="105236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시장 세분화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2A4B1F1-A877-6CA2-E36E-813C138FE1F7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B137E53-9F57-B779-393D-6464AA380450}"/>
              </a:ext>
            </a:extLst>
          </p:cNvPr>
          <p:cNvSpPr txBox="1"/>
          <p:nvPr/>
        </p:nvSpPr>
        <p:spPr>
          <a:xfrm>
            <a:off x="681041" y="2170208"/>
            <a:ext cx="128625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목표 고객 선정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80A4A3-3CEC-10E7-2EFA-664E854379A0}"/>
              </a:ext>
            </a:extLst>
          </p:cNvPr>
          <p:cNvCxnSpPr>
            <a:cxnSpLocks/>
          </p:cNvCxnSpPr>
          <p:nvPr/>
        </p:nvCxnSpPr>
        <p:spPr>
          <a:xfrm>
            <a:off x="926302" y="3047094"/>
            <a:ext cx="967056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0FB54D-0B4C-FCD0-23BC-889581196EA3}"/>
              </a:ext>
            </a:extLst>
          </p:cNvPr>
          <p:cNvSpPr txBox="1"/>
          <p:nvPr/>
        </p:nvSpPr>
        <p:spPr>
          <a:xfrm>
            <a:off x="1097422" y="2753723"/>
            <a:ext cx="105236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포지셔닝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ECEA27-AFCE-B7BD-64B3-179C2794C9B1}"/>
              </a:ext>
            </a:extLst>
          </p:cNvPr>
          <p:cNvSpPr/>
          <p:nvPr/>
        </p:nvSpPr>
        <p:spPr>
          <a:xfrm>
            <a:off x="9392420" y="2540032"/>
            <a:ext cx="2203080" cy="1073712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대부분의 네트워크가 교정과 연결되어 있다</a:t>
            </a:r>
            <a:endParaRPr lang="en-US" altLang="ko-KR" sz="1700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6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>
                <a:latin typeface="locus_sangsang" panose="02000504030000020003" pitchFamily="50" charset="-127"/>
                <a:ea typeface="locus_sangsang" panose="02000504030000020003" pitchFamily="50" charset="-127"/>
              </a:rPr>
              <a:t>칫솔</a:t>
            </a:r>
            <a:endParaRPr lang="ko-KR" altLang="en-US" sz="4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91693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29A446B8-08E3-B755-E844-4E498CD988B6}"/>
              </a:ext>
            </a:extLst>
          </p:cNvPr>
          <p:cNvSpPr txBox="1">
            <a:spLocks/>
          </p:cNvSpPr>
          <p:nvPr/>
        </p:nvSpPr>
        <p:spPr>
          <a:xfrm>
            <a:off x="1797432" y="2472479"/>
            <a:ext cx="9919108" cy="3658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589338" algn="l"/>
              </a:tabLst>
            </a:pPr>
            <a:r>
              <a:rPr kumimoji="1" lang="ko-KR" altLang="en-US" sz="9200" dirty="0">
                <a:ln w="25400">
                  <a:noFill/>
                </a:ln>
                <a:solidFill>
                  <a:srgbClr val="014A9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교정 관리</a:t>
            </a:r>
            <a:r>
              <a:rPr kumimoji="1" lang="ko-KR" altLang="en-US" sz="6800" dirty="0">
                <a:ln w="25400">
                  <a:noFill/>
                </a:ln>
                <a:latin typeface="a고딕11" panose="02020600000000000000" pitchFamily="18" charset="-127"/>
                <a:ea typeface="a고딕11" panose="02020600000000000000" pitchFamily="18" charset="-127"/>
              </a:rPr>
              <a:t>에 별다른 대처가 없는 </a:t>
            </a:r>
            <a:r>
              <a:rPr kumimoji="1" lang="ko-KR" altLang="en-US" sz="9200" dirty="0" err="1">
                <a:ln w="25400">
                  <a:noFill/>
                </a:ln>
                <a:solidFill>
                  <a:srgbClr val="014A9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클린디</a:t>
            </a:r>
            <a:endParaRPr kumimoji="1" lang="en-US" altLang="ko-KR" sz="6800" dirty="0">
              <a:ln w="25400">
                <a:noFill/>
              </a:ln>
              <a:solidFill>
                <a:srgbClr val="152770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77467D8-3ACC-BDFA-2C89-58FE969C2B52}"/>
              </a:ext>
            </a:extLst>
          </p:cNvPr>
          <p:cNvGrpSpPr/>
          <p:nvPr/>
        </p:nvGrpSpPr>
        <p:grpSpPr>
          <a:xfrm>
            <a:off x="3448722" y="3120845"/>
            <a:ext cx="6715628" cy="2363697"/>
            <a:chOff x="3413342" y="3120845"/>
            <a:chExt cx="6715628" cy="236369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132132-C5D9-1377-13EC-2DC9556A07C1}"/>
                </a:ext>
              </a:extLst>
            </p:cNvPr>
            <p:cNvSpPr txBox="1"/>
            <p:nvPr/>
          </p:nvSpPr>
          <p:spPr>
            <a:xfrm>
              <a:off x="8171026" y="4898097"/>
              <a:ext cx="1957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000" dirty="0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출처 </a:t>
              </a:r>
              <a:r>
                <a:rPr kumimoji="1" lang="en-US" altLang="ko-KR" sz="1000" dirty="0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: </a:t>
              </a:r>
              <a:r>
                <a:rPr kumimoji="1" lang="ko-KR" altLang="en-US" sz="1000" dirty="0" err="1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클린디</a:t>
              </a:r>
              <a:r>
                <a:rPr kumimoji="1" lang="ko-KR" altLang="en-US" sz="1000" dirty="0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 진단 매뉴얼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749DE3D-3DE4-B9BA-CD2D-891FF4AC2F19}"/>
                </a:ext>
              </a:extLst>
            </p:cNvPr>
            <p:cNvGrpSpPr/>
            <p:nvPr/>
          </p:nvGrpSpPr>
          <p:grpSpPr>
            <a:xfrm>
              <a:off x="3413342" y="3120845"/>
              <a:ext cx="6353651" cy="2363697"/>
              <a:chOff x="3413342" y="3120845"/>
              <a:chExt cx="6353651" cy="2363697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549C349-F8FF-D6A9-D670-1B81E95E633A}"/>
                  </a:ext>
                </a:extLst>
              </p:cNvPr>
              <p:cNvGrpSpPr/>
              <p:nvPr/>
            </p:nvGrpSpPr>
            <p:grpSpPr>
              <a:xfrm>
                <a:off x="6756986" y="3419081"/>
                <a:ext cx="2828080" cy="1326617"/>
                <a:chOff x="3288786" y="3841129"/>
                <a:chExt cx="3525373" cy="1653708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AC3D40E8-C8D5-530A-8EE4-7A910BF10383}"/>
                    </a:ext>
                  </a:extLst>
                </p:cNvPr>
                <p:cNvSpPr/>
                <p:nvPr/>
              </p:nvSpPr>
              <p:spPr>
                <a:xfrm>
                  <a:off x="3288786" y="3841129"/>
                  <a:ext cx="3525373" cy="1653708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E597DFFF-BCF8-FF42-3858-2393899AC0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7109" y="3924609"/>
                  <a:ext cx="3369371" cy="1487454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5F5014F6-4441-1015-EA72-7CB7BBB4A44E}"/>
                  </a:ext>
                </a:extLst>
              </p:cNvPr>
              <p:cNvGrpSpPr/>
              <p:nvPr/>
            </p:nvGrpSpPr>
            <p:grpSpPr>
              <a:xfrm>
                <a:off x="3978948" y="3419081"/>
                <a:ext cx="2443263" cy="1928222"/>
                <a:chOff x="7630791" y="3387551"/>
                <a:chExt cx="3045676" cy="2403645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C67020EB-1AC4-A312-2F52-62BE089C8026}"/>
                    </a:ext>
                  </a:extLst>
                </p:cNvPr>
                <p:cNvSpPr/>
                <p:nvPr/>
              </p:nvSpPr>
              <p:spPr>
                <a:xfrm>
                  <a:off x="7630791" y="3387551"/>
                  <a:ext cx="3045676" cy="2403645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1004896B-A880-6C63-A81E-43189951E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18"/>
                <a:stretch/>
              </p:blipFill>
              <p:spPr>
                <a:xfrm>
                  <a:off x="7749117" y="3441734"/>
                  <a:ext cx="2836502" cy="2239400"/>
                </a:xfrm>
                <a:prstGeom prst="rect">
                  <a:avLst/>
                </a:prstGeom>
              </p:spPr>
            </p:pic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7FAB4E9-B604-3B85-BBF4-9649259ECBDC}"/>
                  </a:ext>
                </a:extLst>
              </p:cNvPr>
              <p:cNvSpPr/>
              <p:nvPr/>
            </p:nvSpPr>
            <p:spPr>
              <a:xfrm>
                <a:off x="3413342" y="3355054"/>
                <a:ext cx="3191934" cy="2129488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DE1CC8-16A3-E17C-EF24-96EAFBBE2104}"/>
                  </a:ext>
                </a:extLst>
              </p:cNvPr>
              <p:cNvSpPr/>
              <p:nvPr/>
            </p:nvSpPr>
            <p:spPr>
              <a:xfrm>
                <a:off x="6575059" y="3120845"/>
                <a:ext cx="3191934" cy="1844853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977D889-3DC4-447C-A4C9-5736B2C9754F}"/>
              </a:ext>
            </a:extLst>
          </p:cNvPr>
          <p:cNvSpPr txBox="1"/>
          <p:nvPr/>
        </p:nvSpPr>
        <p:spPr>
          <a:xfrm>
            <a:off x="75266" y="375257"/>
            <a:ext cx="1958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Segmentation</a:t>
            </a:r>
            <a:endParaRPr lang="ko-KR" altLang="en-US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455698C-037F-7E74-23DB-A6E049682C5F}"/>
              </a:ext>
            </a:extLst>
          </p:cNvPr>
          <p:cNvCxnSpPr>
            <a:cxnSpLocks/>
          </p:cNvCxnSpPr>
          <p:nvPr/>
        </p:nvCxnSpPr>
        <p:spPr>
          <a:xfrm>
            <a:off x="929477" y="1853504"/>
            <a:ext cx="9482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C72561-302E-09ED-5D71-BD60129FA75B}"/>
              </a:ext>
            </a:extLst>
          </p:cNvPr>
          <p:cNvSpPr txBox="1"/>
          <p:nvPr/>
        </p:nvSpPr>
        <p:spPr>
          <a:xfrm>
            <a:off x="858239" y="1530338"/>
            <a:ext cx="105236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시장 세분화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1E0DED8-A14F-41F5-A6AE-5312F638F17B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8E496F-3000-BE9A-1466-A87DCDBB13C8}"/>
              </a:ext>
            </a:extLst>
          </p:cNvPr>
          <p:cNvSpPr txBox="1"/>
          <p:nvPr/>
        </p:nvSpPr>
        <p:spPr>
          <a:xfrm>
            <a:off x="681041" y="2170208"/>
            <a:ext cx="128625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목표 고객 선정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42F79EE-0BA1-5A9F-47F3-E52E69D8E556}"/>
              </a:ext>
            </a:extLst>
          </p:cNvPr>
          <p:cNvCxnSpPr>
            <a:cxnSpLocks/>
          </p:cNvCxnSpPr>
          <p:nvPr/>
        </p:nvCxnSpPr>
        <p:spPr>
          <a:xfrm>
            <a:off x="926302" y="3047094"/>
            <a:ext cx="967056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1EBA101-6DE0-D1B9-9AA1-84D306DDC3A5}"/>
              </a:ext>
            </a:extLst>
          </p:cNvPr>
          <p:cNvSpPr txBox="1"/>
          <p:nvPr/>
        </p:nvSpPr>
        <p:spPr>
          <a:xfrm>
            <a:off x="1097422" y="2753723"/>
            <a:ext cx="105236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포지셔닝</a:t>
            </a:r>
          </a:p>
        </p:txBody>
      </p:sp>
    </p:spTree>
    <p:extLst>
      <p:ext uri="{BB962C8B-B14F-4D97-AF65-F5344CB8AC3E}">
        <p14:creationId xmlns:p14="http://schemas.microsoft.com/office/powerpoint/2010/main" val="162725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433E07-1828-CAF5-80BD-966955938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CB3DE-F75D-1336-041E-69D7CCFF0AE9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2C719-30FD-0166-6856-6C00913B01B8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FF2135-99DA-F724-E05A-40BE8DA870DC}"/>
              </a:ext>
            </a:extLst>
          </p:cNvPr>
          <p:cNvGrpSpPr/>
          <p:nvPr/>
        </p:nvGrpSpPr>
        <p:grpSpPr>
          <a:xfrm>
            <a:off x="273136" y="1262684"/>
            <a:ext cx="7014239" cy="3007203"/>
            <a:chOff x="273136" y="851134"/>
            <a:chExt cx="7014239" cy="300720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4BFB7C1-82C8-E0DD-9E27-5AF7404A1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56" r="70485" b="27095"/>
            <a:stretch/>
          </p:blipFill>
          <p:spPr>
            <a:xfrm>
              <a:off x="4770984" y="887046"/>
              <a:ext cx="2516391" cy="296014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F860AC-03C9-6F2D-E5BF-987E6826B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56" r="68252" b="27963"/>
            <a:stretch/>
          </p:blipFill>
          <p:spPr>
            <a:xfrm>
              <a:off x="273136" y="851134"/>
              <a:ext cx="2755921" cy="296562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308CE29-C7DC-372F-0D25-0661C2A9F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94" r="69938" b="26924"/>
            <a:stretch/>
          </p:blipFill>
          <p:spPr>
            <a:xfrm>
              <a:off x="2537106" y="934119"/>
              <a:ext cx="2569538" cy="292421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0031E3-70EE-7903-0754-27D65508F5A3}"/>
              </a:ext>
            </a:extLst>
          </p:cNvPr>
          <p:cNvGrpSpPr/>
          <p:nvPr/>
        </p:nvGrpSpPr>
        <p:grpSpPr>
          <a:xfrm>
            <a:off x="1296537" y="4044557"/>
            <a:ext cx="6742708" cy="2761197"/>
            <a:chOff x="3851273" y="3858337"/>
            <a:chExt cx="6742708" cy="276119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26ABB0C-157F-0EE8-AA1E-7A582673A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56" r="70485" b="29297"/>
            <a:stretch/>
          </p:blipFill>
          <p:spPr>
            <a:xfrm>
              <a:off x="8163617" y="3876623"/>
              <a:ext cx="2430364" cy="2742911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735369D-F6F3-B568-4F8B-274E91F7CBB5}"/>
                </a:ext>
              </a:extLst>
            </p:cNvPr>
            <p:cNvGrpSpPr/>
            <p:nvPr/>
          </p:nvGrpSpPr>
          <p:grpSpPr>
            <a:xfrm>
              <a:off x="3851273" y="3858337"/>
              <a:ext cx="4489454" cy="2742910"/>
              <a:chOff x="7015783" y="925085"/>
              <a:chExt cx="4489454" cy="274291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D91AD6DE-9B40-0ADD-2110-AAA12E86E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8" t="19389" r="71816" b="29664"/>
              <a:stretch/>
            </p:blipFill>
            <p:spPr>
              <a:xfrm>
                <a:off x="9411763" y="967123"/>
                <a:ext cx="2093474" cy="2695408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72BCF2A-0112-74F7-145F-16A67DE122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656" r="70485" b="29297"/>
              <a:stretch/>
            </p:blipFill>
            <p:spPr>
              <a:xfrm>
                <a:off x="7015783" y="925085"/>
                <a:ext cx="2430364" cy="2742910"/>
              </a:xfrm>
              <a:prstGeom prst="rect">
                <a:avLst/>
              </a:prstGeom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C3C33D6-D7EF-BEC0-CA95-F988D173DE3B}"/>
              </a:ext>
            </a:extLst>
          </p:cNvPr>
          <p:cNvGrpSpPr/>
          <p:nvPr/>
        </p:nvGrpSpPr>
        <p:grpSpPr>
          <a:xfrm>
            <a:off x="658689" y="667654"/>
            <a:ext cx="2552003" cy="630942"/>
            <a:chOff x="658689" y="631742"/>
            <a:chExt cx="2552003" cy="63094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4CC51E-67BA-7504-51B6-9C728761AC01}"/>
                </a:ext>
              </a:extLst>
            </p:cNvPr>
            <p:cNvSpPr txBox="1"/>
            <p:nvPr/>
          </p:nvSpPr>
          <p:spPr>
            <a:xfrm>
              <a:off x="658689" y="631742"/>
              <a:ext cx="2552003" cy="630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35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팀 소개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51A9319-94C5-030C-B11A-F169371BFF82}"/>
                </a:ext>
              </a:extLst>
            </p:cNvPr>
            <p:cNvCxnSpPr>
              <a:cxnSpLocks/>
            </p:cNvCxnSpPr>
            <p:nvPr/>
          </p:nvCxnSpPr>
          <p:spPr>
            <a:xfrm>
              <a:off x="712058" y="1174876"/>
              <a:ext cx="1364392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EEF2B13-0F98-20E7-DB80-3864C78D3AD0}"/>
              </a:ext>
            </a:extLst>
          </p:cNvPr>
          <p:cNvSpPr txBox="1"/>
          <p:nvPr/>
        </p:nvSpPr>
        <p:spPr>
          <a:xfrm>
            <a:off x="8134264" y="3124681"/>
            <a:ext cx="3606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30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Marketing         </a:t>
            </a:r>
          </a:p>
          <a:p>
            <a:pPr>
              <a:tabLst>
                <a:tab pos="1617663" algn="l"/>
              </a:tabLst>
            </a:pPr>
            <a:r>
              <a:rPr lang="en-US" altLang="ko-KR" sz="30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           Analytics </a:t>
            </a:r>
            <a:r>
              <a:rPr lang="ko-KR" altLang="en-US" sz="30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573163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>
                <a:latin typeface="locus_sangsang" panose="02000504030000020003" pitchFamily="50" charset="-127"/>
                <a:ea typeface="locus_sangsang" panose="02000504030000020003" pitchFamily="50" charset="-127"/>
              </a:rPr>
              <a:t>칫솔</a:t>
            </a:r>
            <a:endParaRPr lang="ko-KR" altLang="en-US" sz="4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91693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84C6273-D485-D181-5364-E96FF7855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3838"/>
            <a:ext cx="12192000" cy="685800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3D8D589D-6AEC-1B17-34E4-30A0DBD6D6DC}"/>
              </a:ext>
            </a:extLst>
          </p:cNvPr>
          <p:cNvGrpSpPr/>
          <p:nvPr/>
        </p:nvGrpSpPr>
        <p:grpSpPr>
          <a:xfrm>
            <a:off x="2171070" y="2259967"/>
            <a:ext cx="9919108" cy="3122225"/>
            <a:chOff x="1291299" y="2471336"/>
            <a:chExt cx="9919108" cy="312222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063DE4D-A516-0464-C6DD-782137B8D648}"/>
                </a:ext>
              </a:extLst>
            </p:cNvPr>
            <p:cNvGrpSpPr/>
            <p:nvPr/>
          </p:nvGrpSpPr>
          <p:grpSpPr>
            <a:xfrm>
              <a:off x="1291299" y="2471336"/>
              <a:ext cx="9919108" cy="395528"/>
              <a:chOff x="2975553" y="1377094"/>
              <a:chExt cx="9919108" cy="39552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0700B59-A088-A72A-A15B-8F1AAE774F0F}"/>
                  </a:ext>
                </a:extLst>
              </p:cNvPr>
              <p:cNvSpPr/>
              <p:nvPr/>
            </p:nvSpPr>
            <p:spPr>
              <a:xfrm>
                <a:off x="9560302" y="1377094"/>
                <a:ext cx="1126067" cy="365883"/>
              </a:xfrm>
              <a:prstGeom prst="rect">
                <a:avLst/>
              </a:prstGeom>
              <a:solidFill>
                <a:srgbClr val="FECE62"/>
              </a:solidFill>
              <a:ln>
                <a:solidFill>
                  <a:srgbClr val="FECE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  <p:sp>
            <p:nvSpPr>
              <p:cNvPr id="32" name="제목 1">
                <a:extLst>
                  <a:ext uri="{FF2B5EF4-FFF2-40B4-BE49-F238E27FC236}">
                    <a16:creationId xmlns:a16="http://schemas.microsoft.com/office/drawing/2014/main" id="{29A446B8-08E3-B755-E844-4E498CD98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553" y="1406740"/>
                <a:ext cx="9919108" cy="36588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250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tabLst>
                    <a:tab pos="3589338" algn="l"/>
                  </a:tabLst>
                </a:pPr>
                <a:r>
                  <a:rPr kumimoji="1" lang="ko-KR" altLang="en-US" sz="92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개인 맞춤형 제품</a:t>
                </a:r>
                <a:r>
                  <a:rPr kumimoji="1" lang="ko-KR" altLang="en-US" sz="6800" dirty="0">
                    <a:ln w="25400">
                      <a:noFill/>
                    </a:ln>
                    <a:latin typeface="a고딕11" panose="02020600000000000000" pitchFamily="18" charset="-127"/>
                    <a:ea typeface="a고딕11" panose="02020600000000000000" pitchFamily="18" charset="-127"/>
                  </a:rPr>
                  <a:t>을 제공하는</a:t>
                </a:r>
                <a:r>
                  <a:rPr kumimoji="1" lang="ko-KR" altLang="en-US" sz="92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 </a:t>
                </a:r>
                <a:r>
                  <a:rPr kumimoji="1" lang="ko-KR" altLang="en-US" sz="9200" dirty="0" err="1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클린디</a:t>
                </a:r>
                <a:r>
                  <a:rPr kumimoji="1" lang="ko-KR" altLang="en-US" sz="6800" dirty="0" err="1">
                    <a:ln w="25400">
                      <a:noFill/>
                    </a:ln>
                    <a:latin typeface="a고딕11" panose="02020600000000000000" pitchFamily="18" charset="-127"/>
                    <a:ea typeface="a고딕11" panose="02020600000000000000" pitchFamily="18" charset="-127"/>
                  </a:rPr>
                  <a:t>는</a:t>
                </a:r>
                <a:r>
                  <a:rPr kumimoji="1" lang="ko-KR" altLang="en-US" sz="6800" dirty="0">
                    <a:ln w="25400">
                      <a:noFill/>
                    </a:ln>
                    <a:latin typeface="a고딕11" panose="02020600000000000000" pitchFamily="18" charset="-127"/>
                    <a:ea typeface="a고딕11" panose="02020600000000000000" pitchFamily="18" charset="-127"/>
                  </a:rPr>
                  <a:t> 그 어떤 브랜드 보다 </a:t>
                </a:r>
                <a:r>
                  <a:rPr kumimoji="1" lang="ko-KR" altLang="en-US" sz="92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교정 관리에 적합</a:t>
                </a:r>
                <a:r>
                  <a:rPr kumimoji="1" lang="ko-KR" altLang="en-US" sz="6800" dirty="0">
                    <a:ln w="25400">
                      <a:noFill/>
                    </a:ln>
                    <a:latin typeface="a고딕11" panose="02020600000000000000" pitchFamily="18" charset="-127"/>
                    <a:ea typeface="a고딕11" panose="02020600000000000000" pitchFamily="18" charset="-127"/>
                  </a:rPr>
                  <a:t>합니다</a:t>
                </a:r>
                <a:r>
                  <a:rPr kumimoji="1" lang="en-US" altLang="ko-KR" sz="6800" dirty="0">
                    <a:ln w="25400">
                      <a:noFill/>
                    </a:ln>
                    <a:latin typeface="a고딕11" panose="02020600000000000000" pitchFamily="18" charset="-127"/>
                    <a:ea typeface="a고딕11" panose="02020600000000000000" pitchFamily="18" charset="-127"/>
                  </a:rPr>
                  <a:t>.</a:t>
                </a:r>
                <a:endParaRPr kumimoji="1" lang="en-US" altLang="ko-KR" sz="6800" dirty="0">
                  <a:ln w="25400">
                    <a:noFill/>
                  </a:ln>
                  <a:solidFill>
                    <a:srgbClr val="152770"/>
                  </a:solidFill>
                  <a:latin typeface="a고딕17" panose="02020600000000000000" pitchFamily="18" charset="-127"/>
                  <a:ea typeface="a고딕17" panose="02020600000000000000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2B7BDBE-8296-1E32-3E55-506E41DC0AB1}"/>
                </a:ext>
              </a:extLst>
            </p:cNvPr>
            <p:cNvGrpSpPr/>
            <p:nvPr/>
          </p:nvGrpSpPr>
          <p:grpSpPr>
            <a:xfrm>
              <a:off x="3096846" y="3543176"/>
              <a:ext cx="5986534" cy="2050385"/>
              <a:chOff x="4264889" y="3390356"/>
              <a:chExt cx="5986534" cy="2050385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586A12A-5868-DDFF-727E-8CE0130F77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040" t="3333" r="2960" b="4286"/>
              <a:stretch/>
            </p:blipFill>
            <p:spPr>
              <a:xfrm>
                <a:off x="4307098" y="3412115"/>
                <a:ext cx="2877723" cy="1000596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D2EDB4D-ABF0-CA58-CE5E-134DC3DFB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/>
            </p:blipFill>
            <p:spPr>
              <a:xfrm>
                <a:off x="7227032" y="3390356"/>
                <a:ext cx="3024390" cy="1018893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5D76B39-4BAB-DC0A-2C8C-861B4B3FE9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/>
            </p:blipFill>
            <p:spPr>
              <a:xfrm>
                <a:off x="4264889" y="4400103"/>
                <a:ext cx="2962143" cy="1019671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FF8BB18-D97D-10DC-C021-253548BA1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7033" y="4421857"/>
                <a:ext cx="3024390" cy="1018884"/>
              </a:xfrm>
              <a:prstGeom prst="rect">
                <a:avLst/>
              </a:prstGeom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8C85118-74DF-2F0C-8708-AF00E5425A12}"/>
              </a:ext>
            </a:extLst>
          </p:cNvPr>
          <p:cNvSpPr txBox="1"/>
          <p:nvPr/>
        </p:nvSpPr>
        <p:spPr>
          <a:xfrm>
            <a:off x="75266" y="375257"/>
            <a:ext cx="1958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Segmentation</a:t>
            </a:r>
            <a:endParaRPr lang="ko-KR" altLang="en-US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A09BDE9-8B2B-9262-CBF1-EDFF159D1983}"/>
              </a:ext>
            </a:extLst>
          </p:cNvPr>
          <p:cNvCxnSpPr>
            <a:cxnSpLocks/>
          </p:cNvCxnSpPr>
          <p:nvPr/>
        </p:nvCxnSpPr>
        <p:spPr>
          <a:xfrm>
            <a:off x="929477" y="1853504"/>
            <a:ext cx="9482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AC8184D-1F65-542B-F8DE-F5965D9C0A97}"/>
              </a:ext>
            </a:extLst>
          </p:cNvPr>
          <p:cNvSpPr txBox="1"/>
          <p:nvPr/>
        </p:nvSpPr>
        <p:spPr>
          <a:xfrm>
            <a:off x="858239" y="1530338"/>
            <a:ext cx="105236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시장 세분화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9B1ABCD-A997-E0E4-54A4-F4BB77EE30B3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5EB0B8F-CE04-1CEC-53B2-C5CA9442CF4D}"/>
              </a:ext>
            </a:extLst>
          </p:cNvPr>
          <p:cNvSpPr txBox="1"/>
          <p:nvPr/>
        </p:nvSpPr>
        <p:spPr>
          <a:xfrm>
            <a:off x="681041" y="2170208"/>
            <a:ext cx="128625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목표 고객 선정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2E35C74-8DAD-FF4C-64E9-3E1D552775E7}"/>
              </a:ext>
            </a:extLst>
          </p:cNvPr>
          <p:cNvCxnSpPr>
            <a:cxnSpLocks/>
          </p:cNvCxnSpPr>
          <p:nvPr/>
        </p:nvCxnSpPr>
        <p:spPr>
          <a:xfrm>
            <a:off x="926302" y="3047094"/>
            <a:ext cx="967056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F0A835-E36B-045A-E3EA-D9777A7DC1FA}"/>
              </a:ext>
            </a:extLst>
          </p:cNvPr>
          <p:cNvSpPr txBox="1"/>
          <p:nvPr/>
        </p:nvSpPr>
        <p:spPr>
          <a:xfrm>
            <a:off x="1097422" y="2753723"/>
            <a:ext cx="105236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포지셔닝</a:t>
            </a:r>
          </a:p>
        </p:txBody>
      </p:sp>
    </p:spTree>
    <p:extLst>
      <p:ext uri="{BB962C8B-B14F-4D97-AF65-F5344CB8AC3E}">
        <p14:creationId xmlns:p14="http://schemas.microsoft.com/office/powerpoint/2010/main" val="393151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16707F-B7AE-0F4D-42DB-A2081BEE2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EEE78-6AB3-2D0D-C5A0-64C0886FADB4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6F1383-A81B-6733-B930-90245931AF76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A148D05-FBD8-43A7-A7D8-D102D46F6A79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0F8381A-D838-2DDE-82FD-37F97B416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319962D-C7B8-77AB-42EC-DB915098C75B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EBADBFC-BCC0-E03B-36B0-BD54119BE30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8FF76C-3C79-7ABF-0D0A-12E25CF13FA1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클린디 :: 구독형 개인맞춤 토털 구강케어">
            <a:extLst>
              <a:ext uri="{FF2B5EF4-FFF2-40B4-BE49-F238E27FC236}">
                <a16:creationId xmlns:a16="http://schemas.microsoft.com/office/drawing/2014/main" id="{F6E298E2-BEAD-7358-6728-FE0CF65EA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C8A6E2-A87C-17AB-4F39-1555D693C2C4}"/>
              </a:ext>
            </a:extLst>
          </p:cNvPr>
          <p:cNvSpPr txBox="1"/>
          <p:nvPr/>
        </p:nvSpPr>
        <p:spPr>
          <a:xfrm>
            <a:off x="2445608" y="536840"/>
            <a:ext cx="4145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solidFill>
                  <a:srgbClr val="0A315B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목표고객</a:t>
            </a: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선정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2A7487C-B43C-8710-2A55-47DAC76FC52C}"/>
              </a:ext>
            </a:extLst>
          </p:cNvPr>
          <p:cNvCxnSpPr>
            <a:cxnSpLocks/>
          </p:cNvCxnSpPr>
          <p:nvPr/>
        </p:nvCxnSpPr>
        <p:spPr>
          <a:xfrm>
            <a:off x="2547208" y="1174876"/>
            <a:ext cx="266614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5403425-00A7-AE52-0449-4B4FDED8A558}"/>
              </a:ext>
            </a:extLst>
          </p:cNvPr>
          <p:cNvCxnSpPr>
            <a:cxnSpLocks/>
          </p:cNvCxnSpPr>
          <p:nvPr/>
        </p:nvCxnSpPr>
        <p:spPr>
          <a:xfrm>
            <a:off x="929477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84EAC4-E76B-EB4B-CD7E-E0CFDBBE7EBF}"/>
              </a:ext>
            </a:extLst>
          </p:cNvPr>
          <p:cNvSpPr txBox="1"/>
          <p:nvPr/>
        </p:nvSpPr>
        <p:spPr>
          <a:xfrm>
            <a:off x="858239" y="1530338"/>
            <a:ext cx="105236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시장 세분화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00E1DA3-8E9B-C0CC-79E1-DFF1E3A37C2B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74A1900-CD65-E25F-DD67-52D2643FD40A}"/>
              </a:ext>
            </a:extLst>
          </p:cNvPr>
          <p:cNvSpPr txBox="1"/>
          <p:nvPr/>
        </p:nvSpPr>
        <p:spPr>
          <a:xfrm>
            <a:off x="681041" y="2170208"/>
            <a:ext cx="128625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목표 고객 선정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2D2E1E-8EBE-CECC-EFFD-94AADF55C06D}"/>
              </a:ext>
            </a:extLst>
          </p:cNvPr>
          <p:cNvSpPr txBox="1"/>
          <p:nvPr/>
        </p:nvSpPr>
        <p:spPr>
          <a:xfrm>
            <a:off x="309439" y="375257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Targeting</a:t>
            </a:r>
            <a:endParaRPr lang="ko-KR" altLang="en-US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78A44D-7718-459D-1D88-8B543EDC8039}"/>
              </a:ext>
            </a:extLst>
          </p:cNvPr>
          <p:cNvGrpSpPr/>
          <p:nvPr/>
        </p:nvGrpSpPr>
        <p:grpSpPr>
          <a:xfrm>
            <a:off x="2658532" y="4275667"/>
            <a:ext cx="10112806" cy="1481666"/>
            <a:chOff x="2658532" y="4275667"/>
            <a:chExt cx="10112806" cy="1481666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85DA368-DC26-A3C9-093D-7EEBE4E5F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05" t="62345" b="16050"/>
            <a:stretch/>
          </p:blipFill>
          <p:spPr>
            <a:xfrm>
              <a:off x="2658532" y="4275667"/>
              <a:ext cx="9533467" cy="148166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2D87BF-13FD-BCAD-ED90-BD5EE078CB4A}"/>
                </a:ext>
              </a:extLst>
            </p:cNvPr>
            <p:cNvSpPr txBox="1"/>
            <p:nvPr/>
          </p:nvSpPr>
          <p:spPr>
            <a:xfrm>
              <a:off x="4240862" y="4481325"/>
              <a:ext cx="8530476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① 훈육권을 가지고 있는 주부층</a:t>
              </a:r>
              <a:endParaRPr lang="en-US" altLang="ko-KR" sz="30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  <a:p>
              <a:pPr>
                <a:tabLst>
                  <a:tab pos="1617663" algn="l"/>
                </a:tabLst>
              </a:pPr>
              <a:endParaRPr lang="en-US" altLang="ko-KR" sz="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  <a:p>
              <a:pPr>
                <a:tabLst>
                  <a:tab pos="1617663" algn="l"/>
                </a:tabLst>
              </a:pPr>
              <a:r>
                <a:rPr lang="ko-KR" altLang="en-US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② 교정 중</a:t>
              </a:r>
              <a:r>
                <a:rPr lang="en-US" altLang="ko-KR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, </a:t>
              </a:r>
              <a:r>
                <a:rPr lang="ko-KR" altLang="en-US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치아를 관리 하고자 하는 소비자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EE1C1D4-F509-1176-C383-1BE4ED4E59D4}"/>
              </a:ext>
            </a:extLst>
          </p:cNvPr>
          <p:cNvGrpSpPr/>
          <p:nvPr/>
        </p:nvGrpSpPr>
        <p:grpSpPr>
          <a:xfrm>
            <a:off x="4491627" y="1829151"/>
            <a:ext cx="2798693" cy="1997297"/>
            <a:chOff x="3929196" y="1972916"/>
            <a:chExt cx="2885143" cy="205899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0E136E5-E3E4-4609-6E4D-C3AAA4C5ACA8}"/>
                </a:ext>
              </a:extLst>
            </p:cNvPr>
            <p:cNvSpPr/>
            <p:nvPr/>
          </p:nvSpPr>
          <p:spPr>
            <a:xfrm>
              <a:off x="4314014" y="1972916"/>
              <a:ext cx="2058992" cy="2058992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41901E-ACA2-7853-DA99-E8A7184CA9E8}"/>
                </a:ext>
              </a:extLst>
            </p:cNvPr>
            <p:cNvSpPr txBox="1"/>
            <p:nvPr/>
          </p:nvSpPr>
          <p:spPr>
            <a:xfrm>
              <a:off x="3929196" y="2716855"/>
              <a:ext cx="2885143" cy="57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치약</a:t>
              </a:r>
              <a:r>
                <a:rPr lang="en-US" altLang="ko-KR" sz="15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, </a:t>
              </a:r>
              <a:r>
                <a:rPr lang="ko-KR" altLang="en-US" sz="15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칫솔을 사는 </a:t>
              </a:r>
              <a:endParaRPr lang="en-US" altLang="ko-KR" sz="15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  <a:p>
              <a:pPr algn="ctr"/>
              <a:r>
                <a:rPr lang="ko-KR" altLang="en-US" sz="15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주 소비자는 </a:t>
              </a:r>
              <a:r>
                <a:rPr lang="ko-KR" altLang="en-US" sz="1500" dirty="0">
                  <a:solidFill>
                    <a:srgbClr val="0A315B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주부</a:t>
              </a:r>
              <a:r>
                <a:rPr lang="en-US" altLang="ko-KR" sz="15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!</a:t>
              </a:r>
              <a:endParaRPr lang="ko-KR" altLang="en-US" sz="15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DB75F5-902F-B8C3-A35F-80D20EF80188}"/>
              </a:ext>
            </a:extLst>
          </p:cNvPr>
          <p:cNvGrpSpPr/>
          <p:nvPr/>
        </p:nvGrpSpPr>
        <p:grpSpPr>
          <a:xfrm>
            <a:off x="6939743" y="1829150"/>
            <a:ext cx="2798693" cy="1997297"/>
            <a:chOff x="3929195" y="1972916"/>
            <a:chExt cx="2885143" cy="205899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B03BF06-9EC8-2AC1-9922-7F0BA4C6AD74}"/>
                </a:ext>
              </a:extLst>
            </p:cNvPr>
            <p:cNvSpPr/>
            <p:nvPr/>
          </p:nvSpPr>
          <p:spPr>
            <a:xfrm>
              <a:off x="4314014" y="1972916"/>
              <a:ext cx="2058992" cy="20589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50B2A3-64F6-0EDB-E8C1-363DD1DDFDE9}"/>
                </a:ext>
              </a:extLst>
            </p:cNvPr>
            <p:cNvSpPr txBox="1"/>
            <p:nvPr/>
          </p:nvSpPr>
          <p:spPr>
            <a:xfrm>
              <a:off x="3929195" y="2723029"/>
              <a:ext cx="2885143" cy="57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수십만 명이 칫솔을 </a:t>
              </a:r>
              <a:endParaRPr lang="en-US" altLang="ko-KR" sz="15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  <a:p>
              <a:pPr algn="ctr"/>
              <a:r>
                <a:rPr lang="ko-KR" altLang="en-US" sz="15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사는 이유는 </a:t>
              </a:r>
              <a:r>
                <a:rPr lang="ko-KR" altLang="en-US" sz="1500" dirty="0">
                  <a:solidFill>
                    <a:srgbClr val="0A315B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교정</a:t>
              </a:r>
              <a:r>
                <a:rPr lang="ko-KR" altLang="en-US" sz="15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 때문</a:t>
              </a:r>
              <a:r>
                <a:rPr lang="en-US" altLang="ko-KR" sz="15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!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AF59CFD-697A-B083-683F-45898AACC2D1}"/>
              </a:ext>
            </a:extLst>
          </p:cNvPr>
          <p:cNvCxnSpPr>
            <a:cxnSpLocks/>
          </p:cNvCxnSpPr>
          <p:nvPr/>
        </p:nvCxnSpPr>
        <p:spPr>
          <a:xfrm>
            <a:off x="929477" y="3047094"/>
            <a:ext cx="505623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DA93B2-5EBE-3161-1808-19C34339AAB5}"/>
              </a:ext>
            </a:extLst>
          </p:cNvPr>
          <p:cNvSpPr txBox="1"/>
          <p:nvPr/>
        </p:nvSpPr>
        <p:spPr>
          <a:xfrm>
            <a:off x="1097422" y="2753723"/>
            <a:ext cx="105236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포지셔닝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5205B2-DD1B-3D01-3AFE-7A3E691C2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82" y="2645772"/>
            <a:ext cx="744762" cy="10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3DFE5F3-50E4-9187-65D9-3A34DAAC2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5DD58B-638E-12A5-6909-67EF5511D7FA}"/>
              </a:ext>
            </a:extLst>
          </p:cNvPr>
          <p:cNvGrpSpPr/>
          <p:nvPr/>
        </p:nvGrpSpPr>
        <p:grpSpPr>
          <a:xfrm>
            <a:off x="4899257" y="4060170"/>
            <a:ext cx="4141021" cy="523220"/>
            <a:chOff x="3593656" y="3232215"/>
            <a:chExt cx="4141021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A4A3C9-A26C-72B1-4848-38097B6957F8}"/>
                </a:ext>
              </a:extLst>
            </p:cNvPr>
            <p:cNvSpPr txBox="1"/>
            <p:nvPr/>
          </p:nvSpPr>
          <p:spPr>
            <a:xfrm>
              <a:off x="5684485" y="3232215"/>
              <a:ext cx="205019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ko-KR" altLang="en-US" sz="2800" dirty="0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치아 관리</a:t>
              </a:r>
              <a:r>
                <a:rPr lang="en-US" altLang="ko-KR" sz="2800" dirty="0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?</a:t>
              </a:r>
              <a:endParaRPr lang="ko-KR" altLang="en-US" sz="2800" dirty="0"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066D25-9F10-962E-24E6-90C07DD9041F}"/>
                </a:ext>
              </a:extLst>
            </p:cNvPr>
            <p:cNvSpPr txBox="1"/>
            <p:nvPr/>
          </p:nvSpPr>
          <p:spPr>
            <a:xfrm>
              <a:off x="3593656" y="3232215"/>
              <a:ext cx="205019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ko-KR" altLang="en-US" sz="2800" dirty="0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구강 질병</a:t>
              </a:r>
              <a:r>
                <a:rPr lang="en-US" altLang="ko-KR" sz="2800" dirty="0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?</a:t>
              </a:r>
              <a:endParaRPr lang="ko-KR" altLang="en-US" sz="2800" dirty="0"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15BACB0-D577-6522-CF46-8E7F1EA3F744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44" y="3755435"/>
              <a:ext cx="1364392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E3490BE-DF03-4945-B76B-930CCAD6AFDE}"/>
                </a:ext>
              </a:extLst>
            </p:cNvPr>
            <p:cNvCxnSpPr>
              <a:cxnSpLocks/>
            </p:cNvCxnSpPr>
            <p:nvPr/>
          </p:nvCxnSpPr>
          <p:spPr>
            <a:xfrm>
              <a:off x="6017430" y="3755435"/>
              <a:ext cx="1364392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2" descr="클린디 :: 구독형 개인맞춤 토털 구강케어">
            <a:extLst>
              <a:ext uri="{FF2B5EF4-FFF2-40B4-BE49-F238E27FC236}">
                <a16:creationId xmlns:a16="http://schemas.microsoft.com/office/drawing/2014/main" id="{0D20523E-2D09-5EB9-0A7F-32774995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652" y="3058180"/>
            <a:ext cx="2818232" cy="74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56ACBE-CF24-7A4F-04FE-D25AF7AC3D77}"/>
              </a:ext>
            </a:extLst>
          </p:cNvPr>
          <p:cNvSpPr txBox="1"/>
          <p:nvPr/>
        </p:nvSpPr>
        <p:spPr>
          <a:xfrm>
            <a:off x="5825540" y="3399903"/>
            <a:ext cx="2973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어떻게 포지셔닝 할거야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?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267AF-6A11-7EAE-7371-8689248EB384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64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4.58333E-6 -0.122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ACC889BE-CEEC-27D8-0200-660966E94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6165" r="9497" b="4214"/>
          <a:stretch/>
        </p:blipFill>
        <p:spPr>
          <a:xfrm>
            <a:off x="9281770" y="4001215"/>
            <a:ext cx="2265553" cy="235158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치주염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8293FB-9CEE-E026-66F6-4EBAC1B1424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B6D6D9-C280-08EE-2FCA-1978E3C7DAA2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71B2F0C-26CA-7556-F419-4B40355FE48C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4D5494-D4D4-8A5B-968B-9800BDA56D85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3A4F330-F26B-8B06-1844-C968FF79F717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6A952D-8CBF-62E2-1A63-8C1B64EF24A6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13643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3A252D6D-D0D7-EC73-EA58-18F326373A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r="13813"/>
          <a:stretch/>
        </p:blipFill>
        <p:spPr>
          <a:xfrm>
            <a:off x="5008541" y="1610953"/>
            <a:ext cx="2104229" cy="234133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3898EED-81AD-80C6-CF67-8081372E7F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r="17613"/>
          <a:stretch/>
        </p:blipFill>
        <p:spPr>
          <a:xfrm>
            <a:off x="2257149" y="1604602"/>
            <a:ext cx="2445608" cy="234133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24CA47C-8183-3454-46B6-C5916428F9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7" r="23120"/>
          <a:stretch/>
        </p:blipFill>
        <p:spPr>
          <a:xfrm>
            <a:off x="7459315" y="1610955"/>
            <a:ext cx="2034475" cy="23413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522E5A8-A9FD-834F-2C9C-F0F067F71F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5" t="6984" r="14601" b="7090"/>
          <a:stretch/>
        </p:blipFill>
        <p:spPr>
          <a:xfrm>
            <a:off x="3688922" y="3992282"/>
            <a:ext cx="2707801" cy="235158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9225549-C7DC-846D-A1B8-CCE59D968300}"/>
              </a:ext>
            </a:extLst>
          </p:cNvPr>
          <p:cNvGrpSpPr/>
          <p:nvPr/>
        </p:nvGrpSpPr>
        <p:grpSpPr>
          <a:xfrm>
            <a:off x="6816109" y="4028082"/>
            <a:ext cx="2134520" cy="2351589"/>
            <a:chOff x="1771226" y="1379619"/>
            <a:chExt cx="3996267" cy="440266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1EF2FB-0150-4A3A-74B4-228A0F8EC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0" t="10228" r="27900" b="25299"/>
            <a:stretch/>
          </p:blipFill>
          <p:spPr>
            <a:xfrm>
              <a:off x="1771226" y="1379619"/>
              <a:ext cx="3996267" cy="4402666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61DDCD9-9034-0DD8-8D57-603770EFFE46}"/>
                </a:ext>
              </a:extLst>
            </p:cNvPr>
            <p:cNvSpPr/>
            <p:nvPr/>
          </p:nvSpPr>
          <p:spPr>
            <a:xfrm>
              <a:off x="2133600" y="3810000"/>
              <a:ext cx="1051560" cy="32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5C67229-E8EC-CB66-3B0E-ABA4AA439DE0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0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3536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치주염</a:t>
            </a:r>
            <a:r>
              <a:rPr lang="ko-KR" altLang="en-US" sz="2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</a:t>
            </a:r>
            <a:r>
              <a:rPr lang="en-US" altLang="ko-KR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블로그</a:t>
            </a:r>
            <a:r>
              <a:rPr lang="en-US" altLang="ko-KR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, </a:t>
            </a:r>
            <a:r>
              <a:rPr lang="ko-KR" altLang="en-US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뉴스</a:t>
            </a:r>
            <a:r>
              <a:rPr lang="en-US" altLang="ko-KR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8293FB-9CEE-E026-66F6-4EBAC1B1424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B6D6D9-C280-08EE-2FCA-1978E3C7DAA2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71B2F0C-26CA-7556-F419-4B40355FE48C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4D5494-D4D4-8A5B-968B-9800BDA56D85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3A4F330-F26B-8B06-1844-C968FF79F717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6A952D-8CBF-62E2-1A63-8C1B64EF24A6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344084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F9CF8220-2B0B-819E-B670-947D40B6F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t="6136" r="13813"/>
          <a:stretch/>
        </p:blipFill>
        <p:spPr>
          <a:xfrm>
            <a:off x="7444654" y="2063055"/>
            <a:ext cx="3982886" cy="415973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10BA925-8C4D-C9D2-76DF-11EFB17AEA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7" t="5088" r="23120"/>
          <a:stretch/>
        </p:blipFill>
        <p:spPr>
          <a:xfrm>
            <a:off x="2496408" y="1505076"/>
            <a:ext cx="4673829" cy="51050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D7F886-D484-814F-2F72-B18051D1D345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0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3536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치주염</a:t>
            </a:r>
            <a:r>
              <a:rPr lang="ko-KR" altLang="en-US" sz="2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</a:t>
            </a:r>
            <a:r>
              <a:rPr lang="en-US" altLang="ko-KR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트위터</a:t>
            </a:r>
            <a:r>
              <a:rPr lang="en-US" altLang="ko-KR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8293FB-9CEE-E026-66F6-4EBAC1B1424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B6D6D9-C280-08EE-2FCA-1978E3C7DAA2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71B2F0C-26CA-7556-F419-4B40355FE48C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4D5494-D4D4-8A5B-968B-9800BDA56D85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3A4F330-F26B-8B06-1844-C968FF79F717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6A952D-8CBF-62E2-1A63-8C1B64EF24A6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26216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3025A3E-BE7F-6D42-0CBE-380AF21D2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4956" r="17613"/>
          <a:stretch/>
        </p:blipFill>
        <p:spPr>
          <a:xfrm>
            <a:off x="2496407" y="1374295"/>
            <a:ext cx="5614659" cy="51088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19A61F-5A8F-4245-E72B-647E5D278EE7}"/>
              </a:ext>
            </a:extLst>
          </p:cNvPr>
          <p:cNvSpPr/>
          <p:nvPr/>
        </p:nvSpPr>
        <p:spPr>
          <a:xfrm>
            <a:off x="8710940" y="2615202"/>
            <a:ext cx="2203080" cy="1375209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예방 방법 </a:t>
            </a:r>
            <a:r>
              <a:rPr lang="ko-KR" altLang="en-US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언급 </a:t>
            </a:r>
            <a:r>
              <a:rPr lang="en-US" altLang="ko-KR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</a:t>
            </a:r>
            <a:endParaRPr lang="en-US" altLang="ko-KR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500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걸리면 해결할</a:t>
            </a:r>
            <a:r>
              <a:rPr lang="ko-KR" altLang="en-US" sz="1500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질병</a:t>
            </a:r>
            <a:r>
              <a:rPr lang="ko-KR" altLang="en-US" sz="15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으로만 </a:t>
            </a:r>
            <a:endParaRPr lang="en-US" altLang="ko-KR" sz="1500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인식되고 있는 상황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62904D-7EB4-07CD-148F-79E4E3897762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04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 err="1">
                <a:latin typeface="locus_sangsang" panose="02000504030000020003" pitchFamily="50" charset="-127"/>
                <a:ea typeface="locus_sangsang" panose="02000504030000020003" pitchFamily="50" charset="-127"/>
              </a:rPr>
              <a:t>구내염</a:t>
            </a:r>
            <a:endParaRPr lang="ko-KR" altLang="en-US" sz="4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8293FB-9CEE-E026-66F6-4EBAC1B1424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B6D6D9-C280-08EE-2FCA-1978E3C7DAA2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71B2F0C-26CA-7556-F419-4B40355FE48C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4D5494-D4D4-8A5B-968B-9800BDA56D85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3A4F330-F26B-8B06-1844-C968FF79F717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6A952D-8CBF-62E2-1A63-8C1B64EF24A6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13643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D48A8537-D708-008E-3C5F-86191AA12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r="17999"/>
          <a:stretch/>
        </p:blipFill>
        <p:spPr>
          <a:xfrm>
            <a:off x="3067992" y="1435227"/>
            <a:ext cx="5315573" cy="51194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6BF2F-5528-174D-164C-806CD66BD987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31CBE0-81E3-CFA5-1E1F-E1F4DD453C8F}"/>
              </a:ext>
            </a:extLst>
          </p:cNvPr>
          <p:cNvSpPr/>
          <p:nvPr/>
        </p:nvSpPr>
        <p:spPr>
          <a:xfrm>
            <a:off x="8854873" y="2711868"/>
            <a:ext cx="2203080" cy="1375209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구내염</a:t>
            </a:r>
            <a:r>
              <a:rPr lang="en-US" altLang="ko-KR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dirty="0" err="1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시린이</a:t>
            </a:r>
            <a:r>
              <a:rPr lang="ko-KR" altLang="en-US" dirty="0" err="1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의</a:t>
            </a:r>
            <a:r>
              <a:rPr lang="ko-KR" altLang="en-US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경우</a:t>
            </a:r>
            <a:endParaRPr lang="en-US" altLang="ko-KR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500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이런 양상이 더 심했음</a:t>
            </a:r>
          </a:p>
        </p:txBody>
      </p:sp>
    </p:spTree>
    <p:extLst>
      <p:ext uri="{BB962C8B-B14F-4D97-AF65-F5344CB8AC3E}">
        <p14:creationId xmlns:p14="http://schemas.microsoft.com/office/powerpoint/2010/main" val="21879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 err="1">
                <a:latin typeface="locus_sangsang" panose="02000504030000020003" pitchFamily="50" charset="-127"/>
                <a:ea typeface="locus_sangsang" panose="02000504030000020003" pitchFamily="50" charset="-127"/>
              </a:rPr>
              <a:t>구내염</a:t>
            </a:r>
            <a:endParaRPr lang="ko-KR" altLang="en-US" sz="4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8293FB-9CEE-E026-66F6-4EBAC1B1424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B6D6D9-C280-08EE-2FCA-1978E3C7DAA2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71B2F0C-26CA-7556-F419-4B40355FE48C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4D5494-D4D4-8A5B-968B-9800BDA56D85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3A4F330-F26B-8B06-1844-C968FF79F717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6A952D-8CBF-62E2-1A63-8C1B64EF24A6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13643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26BF2F-5528-174D-164C-806CD66BD987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B09C13-C040-B1B3-D206-206E684C3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9312" r="19763" b="10688"/>
          <a:stretch/>
        </p:blipFill>
        <p:spPr>
          <a:xfrm>
            <a:off x="3556573" y="1505076"/>
            <a:ext cx="6314226" cy="5062096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9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 err="1">
                <a:latin typeface="locus_sangsang" panose="02000504030000020003" pitchFamily="50" charset="-127"/>
                <a:ea typeface="locus_sangsang" panose="02000504030000020003" pitchFamily="50" charset="-127"/>
              </a:rPr>
              <a:t>시린이</a:t>
            </a:r>
            <a:endParaRPr lang="ko-KR" altLang="en-US" sz="4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8293FB-9CEE-E026-66F6-4EBAC1B1424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B6D6D9-C280-08EE-2FCA-1978E3C7DAA2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71B2F0C-26CA-7556-F419-4B40355FE48C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4D5494-D4D4-8A5B-968B-9800BDA56D85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3A4F330-F26B-8B06-1844-C968FF79F717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6A952D-8CBF-62E2-1A63-8C1B64EF24A6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13643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A255DA6-840B-C06E-8402-2F34868BB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4" r="12781"/>
          <a:stretch/>
        </p:blipFill>
        <p:spPr>
          <a:xfrm>
            <a:off x="2171070" y="1793564"/>
            <a:ext cx="3710877" cy="40060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C464872-C9C6-E4C0-D067-B3B4B66F82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r="31036"/>
          <a:stretch/>
        </p:blipFill>
        <p:spPr>
          <a:xfrm>
            <a:off x="9532374" y="1815453"/>
            <a:ext cx="2393764" cy="39623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6ADA2F-F8DA-8BA4-7B15-A936B6EF8E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6" r="21729"/>
          <a:stretch/>
        </p:blipFill>
        <p:spPr>
          <a:xfrm>
            <a:off x="5956761" y="1848986"/>
            <a:ext cx="3589371" cy="39413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84C6273-D485-D181-5364-E96FF7855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3838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F2497D-051E-9E89-E189-E8D16E35FBA6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43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16707F-B7AE-0F4D-42DB-A2081BEE2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EEE78-6AB3-2D0D-C5A0-64C0886FADB4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8FF76C-3C79-7ABF-0D0A-12E25CF13FA1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클린디 :: 구독형 개인맞춤 토털 구강케어">
            <a:extLst>
              <a:ext uri="{FF2B5EF4-FFF2-40B4-BE49-F238E27FC236}">
                <a16:creationId xmlns:a16="http://schemas.microsoft.com/office/drawing/2014/main" id="{F6E298E2-BEAD-7358-6728-FE0CF65EA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C8A6E2-A87C-17AB-4F39-1555D693C2C4}"/>
              </a:ext>
            </a:extLst>
          </p:cNvPr>
          <p:cNvSpPr txBox="1"/>
          <p:nvPr/>
        </p:nvSpPr>
        <p:spPr>
          <a:xfrm>
            <a:off x="2445608" y="536840"/>
            <a:ext cx="4145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 </a:t>
            </a:r>
            <a:r>
              <a:rPr lang="en-US" altLang="ko-KR" sz="3500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INSIGHT</a:t>
            </a:r>
            <a:r>
              <a:rPr lang="ko-KR" altLang="en-US" sz="2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A34CBD-F6C1-4F90-2B60-FB2FF86CBC94}"/>
              </a:ext>
            </a:extLst>
          </p:cNvPr>
          <p:cNvCxnSpPr>
            <a:cxnSpLocks/>
          </p:cNvCxnSpPr>
          <p:nvPr/>
        </p:nvCxnSpPr>
        <p:spPr>
          <a:xfrm>
            <a:off x="933026" y="185350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15861A-E225-586F-91EC-FCDB8AD6D6FA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C0B3BE-BAE2-2E8A-DBEB-0DC8DC48677B}"/>
              </a:ext>
            </a:extLst>
          </p:cNvPr>
          <p:cNvCxnSpPr>
            <a:cxnSpLocks/>
          </p:cNvCxnSpPr>
          <p:nvPr/>
        </p:nvCxnSpPr>
        <p:spPr>
          <a:xfrm>
            <a:off x="927946" y="249337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1A9880-E23C-0500-C8C8-84678BA39969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7166A6B-8AF0-4558-695F-AA5092ADAC11}"/>
              </a:ext>
            </a:extLst>
          </p:cNvPr>
          <p:cNvCxnSpPr>
            <a:cxnSpLocks/>
          </p:cNvCxnSpPr>
          <p:nvPr/>
        </p:nvCxnSpPr>
        <p:spPr>
          <a:xfrm>
            <a:off x="988906" y="3133243"/>
            <a:ext cx="296334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2A7487C-B43C-8710-2A55-47DAC76FC52C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373294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8C32B42-3446-AA42-4FFC-48069FC06AE3}"/>
              </a:ext>
            </a:extLst>
          </p:cNvPr>
          <p:cNvGrpSpPr/>
          <p:nvPr/>
        </p:nvGrpSpPr>
        <p:grpSpPr>
          <a:xfrm>
            <a:off x="4545291" y="1829151"/>
            <a:ext cx="2798693" cy="1997297"/>
            <a:chOff x="3929196" y="1972916"/>
            <a:chExt cx="2885143" cy="2058992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A667DC7-F373-352F-20A8-2C33675E559F}"/>
                </a:ext>
              </a:extLst>
            </p:cNvPr>
            <p:cNvSpPr/>
            <p:nvPr/>
          </p:nvSpPr>
          <p:spPr>
            <a:xfrm>
              <a:off x="4314014" y="1972916"/>
              <a:ext cx="2058992" cy="2058992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3490C6-69B4-B34E-5650-ACD080BC0DCB}"/>
                </a:ext>
              </a:extLst>
            </p:cNvPr>
            <p:cNvSpPr txBox="1"/>
            <p:nvPr/>
          </p:nvSpPr>
          <p:spPr>
            <a:xfrm>
              <a:off x="3929196" y="2563221"/>
              <a:ext cx="2885143" cy="951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사람들은 구강 </a:t>
              </a:r>
              <a:endParaRPr lang="en-US" altLang="ko-KR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질병의</a:t>
              </a:r>
              <a:r>
                <a:rPr lang="en-US" altLang="ko-KR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 </a:t>
              </a:r>
              <a:r>
                <a:rPr lang="ko-KR" altLang="en-US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예방에는 </a:t>
              </a:r>
              <a:endParaRPr lang="en-US" altLang="ko-KR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관심이 없다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56D2EA5-54AD-9FAF-9B6A-0E7B6F5DA57A}"/>
              </a:ext>
            </a:extLst>
          </p:cNvPr>
          <p:cNvGrpSpPr/>
          <p:nvPr/>
        </p:nvGrpSpPr>
        <p:grpSpPr>
          <a:xfrm>
            <a:off x="6991398" y="1829150"/>
            <a:ext cx="2798693" cy="1997297"/>
            <a:chOff x="3927125" y="1972916"/>
            <a:chExt cx="2885143" cy="2058992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2ADF554-135C-CAD9-A6BC-ED590282E6C1}"/>
                </a:ext>
              </a:extLst>
            </p:cNvPr>
            <p:cNvSpPr/>
            <p:nvPr/>
          </p:nvSpPr>
          <p:spPr>
            <a:xfrm>
              <a:off x="4314014" y="1972916"/>
              <a:ext cx="2058992" cy="20589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46DDFD3-6184-BDCE-4324-1EB941969145}"/>
                </a:ext>
              </a:extLst>
            </p:cNvPr>
            <p:cNvSpPr txBox="1"/>
            <p:nvPr/>
          </p:nvSpPr>
          <p:spPr>
            <a:xfrm>
              <a:off x="3927125" y="2602410"/>
              <a:ext cx="2885143" cy="98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칫솔</a:t>
              </a:r>
              <a:r>
                <a:rPr lang="en-US" altLang="ko-KR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, </a:t>
              </a:r>
              <a:r>
                <a:rPr lang="ko-KR" altLang="en-US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치약의 홍보 보다</a:t>
              </a:r>
              <a:r>
                <a:rPr lang="en-US" altLang="ko-KR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 </a:t>
              </a:r>
            </a:p>
            <a:p>
              <a:pPr algn="ctr"/>
              <a:r>
                <a:rPr lang="ko-KR" altLang="en-US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구강질병에 대한 예방법을 </a:t>
              </a:r>
              <a:endParaRPr lang="en-US" altLang="ko-KR" sz="14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알려주는 방법으로</a:t>
              </a:r>
              <a:endParaRPr lang="en-US" altLang="ko-KR" sz="14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마케팅 해보자</a:t>
              </a:r>
              <a:r>
                <a:rPr lang="en-US" altLang="ko-KR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!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945EDEB-A6BA-B93E-0396-A9175ACC90E5}"/>
              </a:ext>
            </a:extLst>
          </p:cNvPr>
          <p:cNvGrpSpPr/>
          <p:nvPr/>
        </p:nvGrpSpPr>
        <p:grpSpPr>
          <a:xfrm>
            <a:off x="2658532" y="4275667"/>
            <a:ext cx="9808006" cy="1481666"/>
            <a:chOff x="2658532" y="4275667"/>
            <a:chExt cx="9808006" cy="1481666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85DA368-DC26-A3C9-093D-7EEBE4E5F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05" t="62345" b="16050"/>
            <a:stretch/>
          </p:blipFill>
          <p:spPr>
            <a:xfrm>
              <a:off x="2658532" y="4275667"/>
              <a:ext cx="9533467" cy="148166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76DACD9-244F-CD4D-F48F-F6A5E288699D}"/>
                </a:ext>
              </a:extLst>
            </p:cNvPr>
            <p:cNvSpPr txBox="1"/>
            <p:nvPr/>
          </p:nvSpPr>
          <p:spPr>
            <a:xfrm>
              <a:off x="3936062" y="4608044"/>
              <a:ext cx="853047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치주염 예방하고 싶지 않으세요</a:t>
              </a:r>
              <a:r>
                <a:rPr lang="en-US" altLang="ko-KR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?</a:t>
              </a:r>
            </a:p>
            <a:p>
              <a:pPr>
                <a:tabLst>
                  <a:tab pos="1617663" algn="l"/>
                </a:tabLst>
              </a:pPr>
              <a:r>
                <a:rPr lang="en-US" altLang="ko-KR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                            </a:t>
              </a:r>
              <a:r>
                <a:rPr lang="ko-KR" altLang="en-US" sz="3000" dirty="0" err="1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구내염</a:t>
              </a:r>
              <a:r>
                <a:rPr lang="en-US" altLang="ko-KR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.. </a:t>
              </a:r>
              <a:r>
                <a:rPr lang="ko-KR" altLang="en-US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또 겪고 </a:t>
              </a:r>
              <a:r>
                <a:rPr lang="ko-KR" altLang="en-US" sz="3000" dirty="0" err="1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싶으세요</a:t>
              </a:r>
              <a:r>
                <a:rPr lang="en-US" altLang="ko-KR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?</a:t>
              </a:r>
              <a:endParaRPr lang="ko-KR" altLang="en-US" sz="30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545BC9-2F08-15CF-A8C2-16F072A9AA15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16B261-FE81-D685-065F-19947046A667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D93C215-3B1A-1DFA-4172-66C89A346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36C43EE-3789-EBB7-3A99-244865C49244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324268B-BE03-CF98-CA54-4C0CE9294A37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F88645-D843-7EBA-2531-74E48CC173D9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73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15136BF1-01B4-2A00-D12F-49C53149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DDBA9-18EC-171E-59A1-F1A7992C74EB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5C2795-7639-7F1E-A3AF-19986E7718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1F546C-B7AA-B460-3858-B40EA403F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AA5831-34E6-6608-C1EB-F39941CF36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A9C6D5-A6A3-F8AA-1E1A-C54F61F53A21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5DAA1D-90FB-61AE-BA01-B4A05B6BC36E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F04F30-9441-9DE9-10E2-80767971C468}"/>
              </a:ext>
            </a:extLst>
          </p:cNvPr>
          <p:cNvGrpSpPr/>
          <p:nvPr/>
        </p:nvGrpSpPr>
        <p:grpSpPr>
          <a:xfrm>
            <a:off x="351233" y="1452994"/>
            <a:ext cx="11489534" cy="4602271"/>
            <a:chOff x="455434" y="1268042"/>
            <a:chExt cx="11489534" cy="460227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FC2005D-6D44-8A98-7E15-980E14005B89}"/>
                </a:ext>
              </a:extLst>
            </p:cNvPr>
            <p:cNvGrpSpPr/>
            <p:nvPr/>
          </p:nvGrpSpPr>
          <p:grpSpPr>
            <a:xfrm>
              <a:off x="455434" y="1268042"/>
              <a:ext cx="3567521" cy="4602269"/>
              <a:chOff x="301332" y="1268042"/>
              <a:chExt cx="3684799" cy="4753563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CA8A23A7-9A47-6F6E-8B21-26F706A054D5}"/>
                  </a:ext>
                </a:extLst>
              </p:cNvPr>
              <p:cNvSpPr/>
              <p:nvPr/>
            </p:nvSpPr>
            <p:spPr>
              <a:xfrm>
                <a:off x="301332" y="1268042"/>
                <a:ext cx="3605325" cy="4753563"/>
              </a:xfrm>
              <a:prstGeom prst="roundRect">
                <a:avLst>
                  <a:gd name="adj" fmla="val 102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38100" dir="2700000" algn="tl" rotWithShape="0">
                  <a:schemeClr val="bg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4" name="Picture 2" descr="클린디 :: 구독형 개인맞춤 토털 구강케어">
                <a:extLst>
                  <a:ext uri="{FF2B5EF4-FFF2-40B4-BE49-F238E27FC236}">
                    <a16:creationId xmlns:a16="http://schemas.microsoft.com/office/drawing/2014/main" id="{7F14A99C-D1E4-BA96-EDB0-341DC12CE1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96" t="29284" b="24541"/>
              <a:stretch/>
            </p:blipFill>
            <p:spPr bwMode="auto">
              <a:xfrm>
                <a:off x="665350" y="3721556"/>
                <a:ext cx="1794513" cy="534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372586-41E9-079F-60E7-ADC5117CCF65}"/>
                  </a:ext>
                </a:extLst>
              </p:cNvPr>
              <p:cNvSpPr txBox="1"/>
              <p:nvPr/>
            </p:nvSpPr>
            <p:spPr>
              <a:xfrm>
                <a:off x="583027" y="4290732"/>
                <a:ext cx="340310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구독형 개인 맞춤 </a:t>
                </a:r>
                <a:r>
                  <a:rPr lang="ko-KR" alt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구강케어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 서비스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0DDAA5-A1E0-0145-F96B-604FA430DAC4}"/>
                  </a:ext>
                </a:extLst>
              </p:cNvPr>
              <p:cNvSpPr txBox="1"/>
              <p:nvPr/>
            </p:nvSpPr>
            <p:spPr>
              <a:xfrm>
                <a:off x="432198" y="1384204"/>
                <a:ext cx="719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0A315B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01</a:t>
                </a:r>
                <a:endParaRPr lang="ko-KR" altLang="en-US" dirty="0">
                  <a:solidFill>
                    <a:srgbClr val="0A315B"/>
                  </a:solidFill>
                  <a:latin typeface="a고딕17" panose="02020600000000000000" pitchFamily="18" charset="-127"/>
                  <a:ea typeface="a고딕17" panose="02020600000000000000" pitchFamily="18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BA4CDE1-C162-49B6-7C23-5FD48C1DE7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197" y="4574040"/>
                <a:ext cx="2950794" cy="13608"/>
              </a:xfrm>
              <a:prstGeom prst="line">
                <a:avLst/>
              </a:prstGeom>
              <a:ln w="3175">
                <a:solidFill>
                  <a:schemeClr val="bg2">
                    <a:lumMod val="75000"/>
                    <a:alpha val="8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4C5B43-0BCE-1778-0868-7750A3AABCFC}"/>
                  </a:ext>
                </a:extLst>
              </p:cNvPr>
              <p:cNvSpPr txBox="1"/>
              <p:nvPr/>
            </p:nvSpPr>
            <p:spPr>
              <a:xfrm>
                <a:off x="583027" y="4848988"/>
                <a:ext cx="3403104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마케팅에 투자할 </a:t>
                </a:r>
                <a:r>
                  <a:rPr lang="ko-KR" altLang="en-US" sz="1300" dirty="0">
                    <a:solidFill>
                      <a:srgbClr val="1460B4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인력 및 자본 부족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AEFAFC-5FEC-9AB4-E894-2FECF2CAF5E1}"/>
                  </a:ext>
                </a:extLst>
              </p:cNvPr>
              <p:cNvSpPr txBox="1"/>
              <p:nvPr/>
            </p:nvSpPr>
            <p:spPr>
              <a:xfrm>
                <a:off x="583027" y="5180503"/>
                <a:ext cx="3403104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1</a:t>
                </a:r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년간 축적된 </a:t>
                </a:r>
                <a:r>
                  <a:rPr lang="ko-KR" altLang="en-US" sz="1300" dirty="0">
                    <a:solidFill>
                      <a:srgbClr val="1460B4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데이터 활용 방안</a:t>
                </a:r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을</a:t>
                </a:r>
                <a:r>
                  <a:rPr lang="ko-KR" altLang="en-US" sz="1300" dirty="0">
                    <a:solidFill>
                      <a:srgbClr val="0A315B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 </a:t>
                </a:r>
                <a:endParaRPr lang="en-US" altLang="ko-KR" sz="1300" dirty="0">
                  <a:solidFill>
                    <a:srgbClr val="0A315B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  <a:p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모색하던 상태</a:t>
                </a:r>
              </a:p>
            </p:txBody>
          </p:sp>
          <p:pic>
            <p:nvPicPr>
              <p:cNvPr id="40" name="Picture 4" descr="이미지">
                <a:extLst>
                  <a:ext uri="{FF2B5EF4-FFF2-40B4-BE49-F238E27FC236}">
                    <a16:creationId xmlns:a16="http://schemas.microsoft.com/office/drawing/2014/main" id="{D498DC7D-E8F3-2B6F-E60C-8E89A9366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17" t="17576" r="9692"/>
              <a:stretch/>
            </p:blipFill>
            <p:spPr bwMode="auto">
              <a:xfrm>
                <a:off x="591251" y="1883397"/>
                <a:ext cx="3025487" cy="1698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26D5AF3-48AC-2642-F1C1-648AE3FE1C5F}"/>
                </a:ext>
              </a:extLst>
            </p:cNvPr>
            <p:cNvGrpSpPr/>
            <p:nvPr/>
          </p:nvGrpSpPr>
          <p:grpSpPr>
            <a:xfrm>
              <a:off x="8346781" y="1268042"/>
              <a:ext cx="3598187" cy="4602269"/>
              <a:chOff x="4243628" y="1268042"/>
              <a:chExt cx="3716473" cy="4753563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0EB58AB7-5DD1-872E-8B00-E38DD0A99425}"/>
                  </a:ext>
                </a:extLst>
              </p:cNvPr>
              <p:cNvSpPr/>
              <p:nvPr/>
            </p:nvSpPr>
            <p:spPr>
              <a:xfrm>
                <a:off x="4243628" y="1268042"/>
                <a:ext cx="3605325" cy="4753563"/>
              </a:xfrm>
              <a:prstGeom prst="roundRect">
                <a:avLst>
                  <a:gd name="adj" fmla="val 102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38100" dir="2700000" algn="tl" rotWithShape="0">
                  <a:schemeClr val="bg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0612D4-662D-E82B-BA80-55F51C43FDB6}"/>
                  </a:ext>
                </a:extLst>
              </p:cNvPr>
              <p:cNvSpPr txBox="1"/>
              <p:nvPr/>
            </p:nvSpPr>
            <p:spPr>
              <a:xfrm>
                <a:off x="4374494" y="1384204"/>
                <a:ext cx="719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0A315B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03</a:t>
                </a:r>
                <a:endParaRPr lang="ko-KR" altLang="en-US" dirty="0">
                  <a:solidFill>
                    <a:srgbClr val="0A315B"/>
                  </a:solidFill>
                  <a:latin typeface="a고딕17" panose="02020600000000000000" pitchFamily="18" charset="-127"/>
                  <a:ea typeface="a고딕17" panose="02020600000000000000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6AD1A4-8C76-586B-CA8A-006E0CE0A9B7}"/>
                  </a:ext>
                </a:extLst>
              </p:cNvPr>
              <p:cNvSpPr txBox="1"/>
              <p:nvPr/>
            </p:nvSpPr>
            <p:spPr>
              <a:xfrm>
                <a:off x="4537055" y="3663107"/>
                <a:ext cx="9865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>
                    <a:solidFill>
                      <a:srgbClr val="003DA6"/>
                    </a:solidFill>
                    <a:latin typeface="a고딕18" panose="02020600000000000000" pitchFamily="18" charset="-127"/>
                    <a:ea typeface="a고딕18" panose="02020600000000000000" pitchFamily="18" charset="-127"/>
                  </a:rPr>
                  <a:t>캠핑</a:t>
                </a:r>
              </a:p>
            </p:txBody>
          </p:sp>
          <p:pic>
            <p:nvPicPr>
              <p:cNvPr id="45" name="Picture 6" descr="차에서의 하룻밤, 몽산포 차박캠핑 - 아웃도어뉴스">
                <a:extLst>
                  <a:ext uri="{FF2B5EF4-FFF2-40B4-BE49-F238E27FC236}">
                    <a16:creationId xmlns:a16="http://schemas.microsoft.com/office/drawing/2014/main" id="{3668E74B-890A-2838-D8F8-955B9AF0CF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56" b="15331"/>
              <a:stretch/>
            </p:blipFill>
            <p:spPr bwMode="auto">
              <a:xfrm>
                <a:off x="4537055" y="1881601"/>
                <a:ext cx="3018470" cy="1698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79C271E-65F2-CE81-A204-9362D6CBC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4202" y="4574040"/>
                <a:ext cx="2950794" cy="13608"/>
              </a:xfrm>
              <a:prstGeom prst="line">
                <a:avLst/>
              </a:prstGeom>
              <a:ln w="3175">
                <a:solidFill>
                  <a:schemeClr val="bg2">
                    <a:lumMod val="75000"/>
                    <a:alpha val="8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DDBD3CC-B833-48B6-8C8E-BD41CCCFFE11}"/>
                  </a:ext>
                </a:extLst>
              </p:cNvPr>
              <p:cNvSpPr txBox="1"/>
              <p:nvPr/>
            </p:nvSpPr>
            <p:spPr>
              <a:xfrm>
                <a:off x="4544032" y="4847998"/>
                <a:ext cx="3403104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코로나 시기 </a:t>
                </a:r>
                <a:r>
                  <a:rPr lang="en-US" altLang="ko-KR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MZ</a:t>
                </a:r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세대의 핫 키워드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791F166-5F4A-201B-FC91-B34D1B569BE6}"/>
                  </a:ext>
                </a:extLst>
              </p:cNvPr>
              <p:cNvSpPr txBox="1"/>
              <p:nvPr/>
            </p:nvSpPr>
            <p:spPr>
              <a:xfrm>
                <a:off x="4544032" y="5195958"/>
                <a:ext cx="3403104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300" dirty="0" err="1">
                    <a:solidFill>
                      <a:srgbClr val="1460B4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엔데믹</a:t>
                </a:r>
                <a:r>
                  <a:rPr lang="ko-KR" altLang="en-US" sz="1300" dirty="0">
                    <a:solidFill>
                      <a:srgbClr val="1460B4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 시점</a:t>
                </a:r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에서 캠핑 마케팅의 가치 산정 </a:t>
                </a:r>
                <a:endParaRPr lang="en-US" altLang="ko-KR" sz="1300" dirty="0"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  <a:p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및</a:t>
                </a:r>
                <a:r>
                  <a:rPr lang="en-US" altLang="ko-KR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 </a:t>
                </a:r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마케팅 방향 도출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76698F-C125-41F2-7588-C38B691A532D}"/>
                  </a:ext>
                </a:extLst>
              </p:cNvPr>
              <p:cNvSpPr txBox="1"/>
              <p:nvPr/>
            </p:nvSpPr>
            <p:spPr>
              <a:xfrm>
                <a:off x="4556997" y="4290732"/>
                <a:ext cx="340310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코로나로 바뀐 여행 트렌드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2C85322-68BA-059E-599B-FD4C8F8DB294}"/>
                </a:ext>
              </a:extLst>
            </p:cNvPr>
            <p:cNvGrpSpPr/>
            <p:nvPr/>
          </p:nvGrpSpPr>
          <p:grpSpPr>
            <a:xfrm>
              <a:off x="4404036" y="1268043"/>
              <a:ext cx="3604131" cy="4602270"/>
              <a:chOff x="8168056" y="1268042"/>
              <a:chExt cx="3722612" cy="4753563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F5E3DE84-E901-E5E2-1439-8F848DE402DD}"/>
                  </a:ext>
                </a:extLst>
              </p:cNvPr>
              <p:cNvSpPr/>
              <p:nvPr/>
            </p:nvSpPr>
            <p:spPr>
              <a:xfrm>
                <a:off x="8168056" y="1268042"/>
                <a:ext cx="3605325" cy="4753563"/>
              </a:xfrm>
              <a:prstGeom prst="roundRect">
                <a:avLst>
                  <a:gd name="adj" fmla="val 102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38100" dir="2700000" algn="tl" rotWithShape="0">
                  <a:schemeClr val="bg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C291B-76F3-FB30-1503-DFB1445B505A}"/>
                  </a:ext>
                </a:extLst>
              </p:cNvPr>
              <p:cNvSpPr txBox="1"/>
              <p:nvPr/>
            </p:nvSpPr>
            <p:spPr>
              <a:xfrm>
                <a:off x="8298922" y="1384204"/>
                <a:ext cx="719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0A315B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02</a:t>
                </a:r>
                <a:endParaRPr lang="ko-KR" altLang="en-US" dirty="0">
                  <a:solidFill>
                    <a:srgbClr val="0A315B"/>
                  </a:solidFill>
                  <a:latin typeface="a고딕17" panose="02020600000000000000" pitchFamily="18" charset="-127"/>
                  <a:ea typeface="a고딕17" panose="02020600000000000000" pitchFamily="18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6795FE6-A4DF-E876-24D2-2118FCFDD019}"/>
                  </a:ext>
                </a:extLst>
              </p:cNvPr>
              <p:cNvSpPr txBox="1"/>
              <p:nvPr/>
            </p:nvSpPr>
            <p:spPr>
              <a:xfrm>
                <a:off x="8480587" y="3663107"/>
                <a:ext cx="169376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 err="1">
                    <a:solidFill>
                      <a:srgbClr val="003DA6"/>
                    </a:solidFill>
                    <a:latin typeface="a고딕18" panose="02020600000000000000" pitchFamily="18" charset="-127"/>
                    <a:ea typeface="a고딕18" panose="02020600000000000000" pitchFamily="18" charset="-127"/>
                  </a:rPr>
                  <a:t>셰빌리티</a:t>
                </a:r>
                <a:endParaRPr lang="ko-KR" altLang="en-US" sz="3200" dirty="0">
                  <a:solidFill>
                    <a:srgbClr val="003DA6"/>
                  </a:solidFill>
                  <a:latin typeface="a고딕18" panose="02020600000000000000" pitchFamily="18" charset="-127"/>
                  <a:ea typeface="a고딕18" panose="02020600000000000000" pitchFamily="18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BB5CEAA6-FED8-D200-EE18-C335F4600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7734" y="4574040"/>
                <a:ext cx="2950794" cy="13608"/>
              </a:xfrm>
              <a:prstGeom prst="line">
                <a:avLst/>
              </a:prstGeom>
              <a:ln w="3175">
                <a:solidFill>
                  <a:schemeClr val="bg2">
                    <a:lumMod val="75000"/>
                    <a:alpha val="8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9582AA-79E3-63A1-B03C-5925015B892D}"/>
                  </a:ext>
                </a:extLst>
              </p:cNvPr>
              <p:cNvSpPr txBox="1"/>
              <p:nvPr/>
            </p:nvSpPr>
            <p:spPr>
              <a:xfrm>
                <a:off x="8487564" y="4847998"/>
                <a:ext cx="3403104" cy="30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전동 킥보드는 </a:t>
                </a:r>
                <a:r>
                  <a:rPr lang="en-US" altLang="ko-KR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MZ</a:t>
                </a:r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세대들의 최고 이동수단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93DCAA5-399A-4665-B346-1BE797191C27}"/>
                  </a:ext>
                </a:extLst>
              </p:cNvPr>
              <p:cNvSpPr txBox="1"/>
              <p:nvPr/>
            </p:nvSpPr>
            <p:spPr>
              <a:xfrm>
                <a:off x="8487564" y="5179514"/>
                <a:ext cx="3403104" cy="508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300" dirty="0">
                    <a:solidFill>
                      <a:srgbClr val="1460B4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전동 </a:t>
                </a:r>
                <a:r>
                  <a:rPr lang="ko-KR" altLang="en-US" sz="1300" dirty="0" err="1">
                    <a:solidFill>
                      <a:srgbClr val="1460B4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킥보드</a:t>
                </a:r>
                <a:r>
                  <a:rPr lang="ko-KR" altLang="en-US" sz="1300" dirty="0">
                    <a:solidFill>
                      <a:srgbClr val="1460B4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 충전</a:t>
                </a:r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의 새로운 패러다임을</a:t>
                </a:r>
                <a:endParaRPr lang="en-US" altLang="ko-KR" sz="1300" dirty="0"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  <a:p>
                <a:r>
                  <a:rPr lang="ko-KR" altLang="en-US" sz="13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제시하려는 상태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7229B-2BF7-269B-F2C1-6D1FFECD3FE7}"/>
                  </a:ext>
                </a:extLst>
              </p:cNvPr>
              <p:cNvSpPr txBox="1"/>
              <p:nvPr/>
            </p:nvSpPr>
            <p:spPr>
              <a:xfrm>
                <a:off x="8487564" y="4290732"/>
                <a:ext cx="3403104" cy="27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전동 킥보드의 새로운 충전소</a:t>
                </a:r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61E10563-6F59-2E6F-5CE4-8103B45AB8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1889" b="21369"/>
              <a:stretch/>
            </p:blipFill>
            <p:spPr>
              <a:xfrm>
                <a:off x="8467482" y="1881600"/>
                <a:ext cx="3006473" cy="1698369"/>
              </a:xfrm>
              <a:prstGeom prst="rect">
                <a:avLst/>
              </a:prstGeom>
            </p:spPr>
          </p:pic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C67DD41-D7AD-1FA3-F3AE-B16313B55AA5}"/>
              </a:ext>
            </a:extLst>
          </p:cNvPr>
          <p:cNvSpPr txBox="1"/>
          <p:nvPr/>
        </p:nvSpPr>
        <p:spPr>
          <a:xfrm>
            <a:off x="455434" y="677223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협업 기업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403238-DCC1-0319-A125-46FB4CB068B9}"/>
              </a:ext>
            </a:extLst>
          </p:cNvPr>
          <p:cNvCxnSpPr>
            <a:cxnSpLocks/>
          </p:cNvCxnSpPr>
          <p:nvPr/>
        </p:nvCxnSpPr>
        <p:spPr>
          <a:xfrm>
            <a:off x="518110" y="1115289"/>
            <a:ext cx="13643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954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3C374A-E172-7A31-C3C3-8C6480C51D99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1AABA2-ED80-2184-4299-AD7D6B2E6422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AA22D1-9F06-5F86-0A91-3AE016B4D85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2F0A08-65E9-558C-8A8E-6069C8C10CBD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B7AB6C-4D3C-66E2-3D58-B30EB08A713D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C49CEE-4B7E-0D2F-F14F-DA8BFB5CB72A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6AEB0-058A-99FE-7CF9-4AF8CF1FCA7E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치과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85EA200-EDAB-80C0-E4F7-2E415FDE037B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9452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D886BD2-3ADA-AE6C-2B87-3E3D55F5E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2" r="15461"/>
          <a:stretch/>
        </p:blipFill>
        <p:spPr>
          <a:xfrm>
            <a:off x="2171070" y="1950522"/>
            <a:ext cx="3743219" cy="3364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56C3E70-AF5E-1E25-267A-44514C70A2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8" r="14003" b="1254"/>
          <a:stretch/>
        </p:blipFill>
        <p:spPr>
          <a:xfrm>
            <a:off x="5887973" y="1853503"/>
            <a:ext cx="3066432" cy="338560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AACB1CB-DB7D-E075-76CE-357F2F66D0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3" r="22618"/>
          <a:stretch/>
        </p:blipFill>
        <p:spPr>
          <a:xfrm>
            <a:off x="8954405" y="1950521"/>
            <a:ext cx="2900769" cy="32920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C85EBFD-E7B6-C387-54CE-625C7706D4CA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2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3C374A-E172-7A31-C3C3-8C6480C51D99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1AABA2-ED80-2184-4299-AD7D6B2E6422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AA22D1-9F06-5F86-0A91-3AE016B4D85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2F0A08-65E9-558C-8A8E-6069C8C10CBD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B7AB6C-4D3C-66E2-3D58-B30EB08A713D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C49CEE-4B7E-0D2F-F14F-DA8BFB5CB72A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6AEB0-058A-99FE-7CF9-4AF8CF1FCA7E}"/>
              </a:ext>
            </a:extLst>
          </p:cNvPr>
          <p:cNvSpPr txBox="1"/>
          <p:nvPr/>
        </p:nvSpPr>
        <p:spPr>
          <a:xfrm>
            <a:off x="2445608" y="536840"/>
            <a:ext cx="32223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잇몸치료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85EA200-EDAB-80C0-E4F7-2E415FDE037B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175174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2410698-563E-2354-A52F-BA114E3D2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r="24208"/>
          <a:stretch/>
        </p:blipFill>
        <p:spPr>
          <a:xfrm>
            <a:off x="2171070" y="2062395"/>
            <a:ext cx="3043579" cy="36782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62A00D-1D1B-32D4-8ECC-D6299F221C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0767"/>
          <a:stretch/>
        </p:blipFill>
        <p:spPr>
          <a:xfrm>
            <a:off x="8685658" y="2054578"/>
            <a:ext cx="3352344" cy="36285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5C25146-BF57-D188-EB3D-F908398038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5" t="1672" r="16114" b="1392"/>
          <a:stretch/>
        </p:blipFill>
        <p:spPr>
          <a:xfrm>
            <a:off x="5338984" y="2053506"/>
            <a:ext cx="3222338" cy="36932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8CCD58-6CF4-FE54-36C0-8E36EF77B83C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2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3C374A-E172-7A31-C3C3-8C6480C51D99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1AABA2-ED80-2184-4299-AD7D6B2E6422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AA22D1-9F06-5F86-0A91-3AE016B4D85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2F0A08-65E9-558C-8A8E-6069C8C10CBD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B7AB6C-4D3C-66E2-3D58-B30EB08A713D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C49CEE-4B7E-0D2F-F14F-DA8BFB5CB72A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6AEB0-058A-99FE-7CF9-4AF8CF1FCA7E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치아교정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85EA200-EDAB-80C0-E4F7-2E415FDE037B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175174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CFB9D2-6045-0108-F087-750D4E894B19}"/>
              </a:ext>
            </a:extLst>
          </p:cNvPr>
          <p:cNvGrpSpPr/>
          <p:nvPr/>
        </p:nvGrpSpPr>
        <p:grpSpPr>
          <a:xfrm>
            <a:off x="2495373" y="1598937"/>
            <a:ext cx="8887106" cy="4722223"/>
            <a:chOff x="2839551" y="1591246"/>
            <a:chExt cx="8922079" cy="474080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215106D-645B-6CA9-6AEE-858FE9115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7" t="1949" r="15226" b="1115"/>
            <a:stretch/>
          </p:blipFill>
          <p:spPr>
            <a:xfrm>
              <a:off x="5504890" y="1591246"/>
              <a:ext cx="2122358" cy="237404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F58DE00-6C18-FE24-549F-70CC12321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0" r="20490"/>
            <a:stretch/>
          </p:blipFill>
          <p:spPr>
            <a:xfrm>
              <a:off x="7837124" y="1591246"/>
              <a:ext cx="2232104" cy="2374351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4FBE3F2-25E6-5AA1-8A6E-4BBFFEC40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 t="14815" r="9069" b="9736"/>
            <a:stretch/>
          </p:blipFill>
          <p:spPr>
            <a:xfrm>
              <a:off x="4517827" y="3983015"/>
              <a:ext cx="2990918" cy="219395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CF9D082-0503-8210-4729-9948AE116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9" t="6575" r="20112" b="7107"/>
            <a:stretch/>
          </p:blipFill>
          <p:spPr>
            <a:xfrm>
              <a:off x="10188017" y="4244444"/>
              <a:ext cx="1573613" cy="207155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31C8626-9EDC-911F-21FE-5B661F967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8" t="20582" r="23718" b="10100"/>
            <a:stretch/>
          </p:blipFill>
          <p:spPr>
            <a:xfrm>
              <a:off x="7508745" y="3965293"/>
              <a:ext cx="2679272" cy="236675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40C395A-8AF1-7C67-DF06-E2652BF6B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6" r="17987"/>
            <a:stretch/>
          </p:blipFill>
          <p:spPr>
            <a:xfrm>
              <a:off x="2839551" y="1591246"/>
              <a:ext cx="2560401" cy="24763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08AF5B-218A-C792-F102-2A7BCDC9E898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42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3C374A-E172-7A31-C3C3-8C6480C51D99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1AABA2-ED80-2184-4299-AD7D6B2E6422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AA22D1-9F06-5F86-0A91-3AE016B4D85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2F0A08-65E9-558C-8A8E-6069C8C10CBD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B7AB6C-4D3C-66E2-3D58-B30EB08A713D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C49CEE-4B7E-0D2F-F14F-DA8BFB5CB72A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6AEB0-058A-99FE-7CF9-4AF8CF1FCA7E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치아교정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85EA200-EDAB-80C0-E4F7-2E415FDE037B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175174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08AF5B-218A-C792-F102-2A7BCDC9E898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3218B-0954-43F2-98CA-AE9EDB83550E}"/>
              </a:ext>
            </a:extLst>
          </p:cNvPr>
          <p:cNvSpPr/>
          <p:nvPr/>
        </p:nvSpPr>
        <p:spPr>
          <a:xfrm>
            <a:off x="8740487" y="2889874"/>
            <a:ext cx="2203080" cy="1073712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교정은 칫솔의 </a:t>
            </a:r>
            <a:endParaRPr lang="en-US" altLang="ko-KR" sz="1700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700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가장 큰 관심사였다</a:t>
            </a:r>
            <a:endParaRPr lang="ko-KR" altLang="en-US" sz="1200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B4A9EF-B3F6-B87F-5A38-4236E7F5E379}"/>
              </a:ext>
            </a:extLst>
          </p:cNvPr>
          <p:cNvGrpSpPr/>
          <p:nvPr/>
        </p:nvGrpSpPr>
        <p:grpSpPr>
          <a:xfrm>
            <a:off x="3664683" y="1230588"/>
            <a:ext cx="4240734" cy="5252550"/>
            <a:chOff x="3664683" y="1230588"/>
            <a:chExt cx="4240734" cy="525255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4DF3C51-5069-D34D-A832-01AFE5D78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7" t="1982" r="18967" b="996"/>
            <a:stretch/>
          </p:blipFill>
          <p:spPr>
            <a:xfrm>
              <a:off x="3664683" y="1230588"/>
              <a:ext cx="4240734" cy="525255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27A537-E000-60B9-EF44-A31808D56BAA}"/>
                </a:ext>
              </a:extLst>
            </p:cNvPr>
            <p:cNvSpPr txBox="1"/>
            <p:nvPr/>
          </p:nvSpPr>
          <p:spPr>
            <a:xfrm>
              <a:off x="6192520" y="3963586"/>
              <a:ext cx="492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신랑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6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3C374A-E172-7A31-C3C3-8C6480C51D99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1AABA2-ED80-2184-4299-AD7D6B2E6422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AA22D1-9F06-5F86-0A91-3AE016B4D85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2F0A08-65E9-558C-8A8E-6069C8C10CBD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B7AB6C-4D3C-66E2-3D58-B30EB08A713D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C49CEE-4B7E-0D2F-F14F-DA8BFB5CB72A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6AEB0-058A-99FE-7CF9-4AF8CF1FCA7E}"/>
              </a:ext>
            </a:extLst>
          </p:cNvPr>
          <p:cNvSpPr txBox="1"/>
          <p:nvPr/>
        </p:nvSpPr>
        <p:spPr>
          <a:xfrm>
            <a:off x="2445608" y="536840"/>
            <a:ext cx="3345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치아교정</a:t>
            </a:r>
            <a:r>
              <a:rPr lang="ko-KR" altLang="en-US" sz="2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</a:t>
            </a:r>
            <a:r>
              <a:rPr lang="en-US" altLang="ko-KR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트위터</a:t>
            </a:r>
            <a:r>
              <a:rPr lang="en-US" altLang="ko-KR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85EA200-EDAB-80C0-E4F7-2E415FDE037B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30407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3CA4A4-135B-B5BA-8BEB-7A4139185017}"/>
              </a:ext>
            </a:extLst>
          </p:cNvPr>
          <p:cNvSpPr/>
          <p:nvPr/>
        </p:nvSpPr>
        <p:spPr>
          <a:xfrm>
            <a:off x="9040654" y="2875552"/>
            <a:ext cx="2203080" cy="1375209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후 처리 방법 </a:t>
            </a:r>
            <a:r>
              <a:rPr lang="ko-KR" altLang="en-US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언급 </a:t>
            </a:r>
            <a:r>
              <a:rPr lang="en-US" altLang="ko-KR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</a:t>
            </a:r>
            <a:endParaRPr lang="en-US" altLang="ko-KR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500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교정 전 정보 또는  </a:t>
            </a:r>
            <a:endParaRPr lang="en-US" altLang="ko-KR" sz="1500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시술에 대한 관심만 있음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9A12EC1-E24C-F5E5-BC95-60B5B3444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t="5632" r="17987"/>
          <a:stretch/>
        </p:blipFill>
        <p:spPr>
          <a:xfrm>
            <a:off x="2916286" y="1812912"/>
            <a:ext cx="5170556" cy="471915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8A01B8A-52BC-8453-F580-68251AE857CA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9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3C374A-E172-7A31-C3C3-8C6480C51D99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1AABA2-ED80-2184-4299-AD7D6B2E6422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AA22D1-9F06-5F86-0A91-3AE016B4D85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2F0A08-65E9-558C-8A8E-6069C8C10CBD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B7AB6C-4D3C-66E2-3D58-B30EB08A713D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C49CEE-4B7E-0D2F-F14F-DA8BFB5CB72A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26E3E33-D5AD-7BD1-9522-3CCACD200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7" t="14815" r="9069" b="9736"/>
          <a:stretch/>
        </p:blipFill>
        <p:spPr>
          <a:xfrm>
            <a:off x="2745698" y="1882762"/>
            <a:ext cx="5788132" cy="42458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7FD965-EDC2-DB21-78C1-444ED612EC5D}"/>
              </a:ext>
            </a:extLst>
          </p:cNvPr>
          <p:cNvSpPr txBox="1"/>
          <p:nvPr/>
        </p:nvSpPr>
        <p:spPr>
          <a:xfrm>
            <a:off x="2445608" y="536840"/>
            <a:ext cx="3345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치아교정</a:t>
            </a:r>
            <a:r>
              <a:rPr lang="ko-KR" altLang="en-US" sz="2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</a:t>
            </a:r>
            <a:r>
              <a:rPr lang="en-US" altLang="ko-KR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트위터</a:t>
            </a:r>
            <a:r>
              <a:rPr lang="en-US" altLang="ko-KR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E45D01-B37C-DBFB-DC29-C841996A361D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30407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2224606-5B74-18AC-3AA4-B6C481B7E905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930903-9F04-21AC-A0B2-65AD8F2B3793}"/>
              </a:ext>
            </a:extLst>
          </p:cNvPr>
          <p:cNvSpPr/>
          <p:nvPr/>
        </p:nvSpPr>
        <p:spPr>
          <a:xfrm>
            <a:off x="9040654" y="2875552"/>
            <a:ext cx="2203080" cy="1375209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후 처리 방법 </a:t>
            </a:r>
            <a:r>
              <a:rPr lang="ko-KR" altLang="en-US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언급 </a:t>
            </a:r>
            <a:r>
              <a:rPr lang="en-US" altLang="ko-KR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</a:t>
            </a:r>
            <a:endParaRPr lang="en-US" altLang="ko-KR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500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교정 전 정보 또는  </a:t>
            </a:r>
            <a:endParaRPr lang="en-US" altLang="ko-KR" sz="1500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시술에 대한 </a:t>
            </a:r>
            <a:r>
              <a:rPr lang="ko-KR" altLang="en-US" sz="150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관심만 있음 </a:t>
            </a:r>
            <a:endParaRPr lang="ko-KR" altLang="en-US" sz="1500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09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>
                <a:latin typeface="locus_sangsang" panose="02000504030000020003" pitchFamily="50" charset="-127"/>
                <a:ea typeface="locus_sangsang" panose="02000504030000020003" pitchFamily="50" charset="-127"/>
              </a:rPr>
              <a:t>칫솔</a:t>
            </a:r>
            <a:endParaRPr lang="ko-KR" altLang="en-US" sz="4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91693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29A446B8-08E3-B755-E844-4E498CD988B6}"/>
              </a:ext>
            </a:extLst>
          </p:cNvPr>
          <p:cNvSpPr txBox="1">
            <a:spLocks/>
          </p:cNvSpPr>
          <p:nvPr/>
        </p:nvSpPr>
        <p:spPr>
          <a:xfrm>
            <a:off x="1797432" y="2472479"/>
            <a:ext cx="9919108" cy="3658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589338" algn="l"/>
              </a:tabLst>
            </a:pPr>
            <a:r>
              <a:rPr kumimoji="1" lang="ko-KR" altLang="en-US" sz="6800" dirty="0">
                <a:ln w="25400">
                  <a:noFill/>
                </a:ln>
                <a:latin typeface="a고딕11" panose="02020600000000000000" pitchFamily="18" charset="-127"/>
                <a:ea typeface="a고딕11" panose="02020600000000000000" pitchFamily="18" charset="-127"/>
              </a:rPr>
              <a:t>관련 제품을 판매하지만</a:t>
            </a:r>
            <a:r>
              <a:rPr kumimoji="1" lang="en-US" altLang="ko-KR" sz="6800" dirty="0">
                <a:ln w="25400">
                  <a:noFill/>
                </a:ln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kumimoji="1" lang="ko-KR" altLang="en-US" sz="9600" dirty="0">
                <a:ln w="25400">
                  <a:noFill/>
                </a:ln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kumimoji="1" lang="ko-KR" altLang="en-US" sz="9200" dirty="0">
                <a:ln w="25400">
                  <a:noFill/>
                </a:ln>
                <a:solidFill>
                  <a:srgbClr val="014A9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교정 관리</a:t>
            </a:r>
            <a:r>
              <a:rPr kumimoji="1" lang="ko-KR" altLang="en-US" sz="6800" dirty="0">
                <a:ln w="25400">
                  <a:noFill/>
                </a:ln>
                <a:latin typeface="a고딕11" panose="02020600000000000000" pitchFamily="18" charset="-127"/>
                <a:ea typeface="a고딕11" panose="02020600000000000000" pitchFamily="18" charset="-127"/>
              </a:rPr>
              <a:t>에 큰 대처가 없는 </a:t>
            </a:r>
            <a:r>
              <a:rPr kumimoji="1" lang="ko-KR" altLang="en-US" sz="9200" dirty="0" err="1">
                <a:ln w="25400">
                  <a:noFill/>
                </a:ln>
                <a:solidFill>
                  <a:srgbClr val="014A9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클린디</a:t>
            </a:r>
            <a:endParaRPr kumimoji="1" lang="en-US" altLang="ko-KR" sz="6800" dirty="0">
              <a:ln w="25400">
                <a:noFill/>
              </a:ln>
              <a:solidFill>
                <a:srgbClr val="152770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77467D8-3ACC-BDFA-2C89-58FE969C2B52}"/>
              </a:ext>
            </a:extLst>
          </p:cNvPr>
          <p:cNvGrpSpPr/>
          <p:nvPr/>
        </p:nvGrpSpPr>
        <p:grpSpPr>
          <a:xfrm>
            <a:off x="4811856" y="3120845"/>
            <a:ext cx="6715628" cy="2363697"/>
            <a:chOff x="3413342" y="3120845"/>
            <a:chExt cx="6715628" cy="236369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132132-C5D9-1377-13EC-2DC9556A07C1}"/>
                </a:ext>
              </a:extLst>
            </p:cNvPr>
            <p:cNvSpPr txBox="1"/>
            <p:nvPr/>
          </p:nvSpPr>
          <p:spPr>
            <a:xfrm>
              <a:off x="8171026" y="4898097"/>
              <a:ext cx="1957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000" dirty="0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출처 </a:t>
              </a:r>
              <a:r>
                <a:rPr kumimoji="1" lang="en-US" altLang="ko-KR" sz="1000" dirty="0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: </a:t>
              </a:r>
              <a:r>
                <a:rPr kumimoji="1" lang="ko-KR" altLang="en-US" sz="1000" dirty="0" err="1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클린디</a:t>
              </a:r>
              <a:r>
                <a:rPr kumimoji="1" lang="ko-KR" altLang="en-US" sz="1000" dirty="0">
                  <a:ln w="2540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 진단 매뉴얼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749DE3D-3DE4-B9BA-CD2D-891FF4AC2F19}"/>
                </a:ext>
              </a:extLst>
            </p:cNvPr>
            <p:cNvGrpSpPr/>
            <p:nvPr/>
          </p:nvGrpSpPr>
          <p:grpSpPr>
            <a:xfrm>
              <a:off x="3413342" y="3120845"/>
              <a:ext cx="6353651" cy="2363697"/>
              <a:chOff x="3413342" y="3120845"/>
              <a:chExt cx="6353651" cy="2363697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549C349-F8FF-D6A9-D670-1B81E95E633A}"/>
                  </a:ext>
                </a:extLst>
              </p:cNvPr>
              <p:cNvGrpSpPr/>
              <p:nvPr/>
            </p:nvGrpSpPr>
            <p:grpSpPr>
              <a:xfrm>
                <a:off x="6756986" y="3419081"/>
                <a:ext cx="2828080" cy="1326617"/>
                <a:chOff x="3288786" y="3841129"/>
                <a:chExt cx="3525373" cy="1653708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AC3D40E8-C8D5-530A-8EE4-7A910BF10383}"/>
                    </a:ext>
                  </a:extLst>
                </p:cNvPr>
                <p:cNvSpPr/>
                <p:nvPr/>
              </p:nvSpPr>
              <p:spPr>
                <a:xfrm>
                  <a:off x="3288786" y="3841129"/>
                  <a:ext cx="3525373" cy="1653708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E597DFFF-BCF8-FF42-3858-2393899AC0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7109" y="3924609"/>
                  <a:ext cx="3369371" cy="1487454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5F5014F6-4441-1015-EA72-7CB7BBB4A44E}"/>
                  </a:ext>
                </a:extLst>
              </p:cNvPr>
              <p:cNvGrpSpPr/>
              <p:nvPr/>
            </p:nvGrpSpPr>
            <p:grpSpPr>
              <a:xfrm>
                <a:off x="3978948" y="3419081"/>
                <a:ext cx="2443263" cy="1928222"/>
                <a:chOff x="7630791" y="3387551"/>
                <a:chExt cx="3045676" cy="2403645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C67020EB-1AC4-A312-2F52-62BE089C8026}"/>
                    </a:ext>
                  </a:extLst>
                </p:cNvPr>
                <p:cNvSpPr/>
                <p:nvPr/>
              </p:nvSpPr>
              <p:spPr>
                <a:xfrm>
                  <a:off x="7630791" y="3387551"/>
                  <a:ext cx="3045676" cy="2403645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1004896B-A880-6C63-A81E-43189951E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18"/>
                <a:stretch/>
              </p:blipFill>
              <p:spPr>
                <a:xfrm>
                  <a:off x="7749117" y="3441734"/>
                  <a:ext cx="2836502" cy="2239400"/>
                </a:xfrm>
                <a:prstGeom prst="rect">
                  <a:avLst/>
                </a:prstGeom>
              </p:spPr>
            </p:pic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7FAB4E9-B604-3B85-BBF4-9649259ECBDC}"/>
                  </a:ext>
                </a:extLst>
              </p:cNvPr>
              <p:cNvSpPr/>
              <p:nvPr/>
            </p:nvSpPr>
            <p:spPr>
              <a:xfrm>
                <a:off x="3413342" y="3355054"/>
                <a:ext cx="3191934" cy="2129488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DE1CC8-16A3-E17C-EF24-96EAFBBE2104}"/>
                  </a:ext>
                </a:extLst>
              </p:cNvPr>
              <p:cNvSpPr/>
              <p:nvPr/>
            </p:nvSpPr>
            <p:spPr>
              <a:xfrm>
                <a:off x="6575059" y="3120845"/>
                <a:ext cx="3191934" cy="1844853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29E7E9-3AC0-0AFF-C6BE-6F5D637146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39" t="4321" r="13784" b="24988"/>
          <a:stretch/>
        </p:blipFill>
        <p:spPr>
          <a:xfrm>
            <a:off x="3191983" y="3438563"/>
            <a:ext cx="1831004" cy="1820447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AF9A7B9-8CFD-875C-6042-F1FB75C14E06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EA7AA-40EA-22A5-705B-0C33B8F99DE4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10CBF2-CDF6-3E1A-48E6-FDCE2A05D3DF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306D7B-9F22-638D-CD75-25BF370EB493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AD4245D-6BA0-EEF0-8858-4687E9EB865A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06CAF17-BC99-188F-4B69-69DD5277F72C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0B3B75-5C45-0C3E-7DFA-476EF9A8BACF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83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>
                <a:latin typeface="locus_sangsang" panose="02000504030000020003" pitchFamily="50" charset="-127"/>
                <a:ea typeface="locus_sangsang" panose="02000504030000020003" pitchFamily="50" charset="-127"/>
              </a:rPr>
              <a:t>칫솔</a:t>
            </a:r>
            <a:endParaRPr lang="ko-KR" altLang="en-US" sz="4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91693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D8D589D-6AEC-1B17-34E4-30A0DBD6D6DC}"/>
              </a:ext>
            </a:extLst>
          </p:cNvPr>
          <p:cNvGrpSpPr/>
          <p:nvPr/>
        </p:nvGrpSpPr>
        <p:grpSpPr>
          <a:xfrm>
            <a:off x="2171070" y="2259967"/>
            <a:ext cx="9919108" cy="3122225"/>
            <a:chOff x="1291299" y="2471336"/>
            <a:chExt cx="9919108" cy="312222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063DE4D-A516-0464-C6DD-782137B8D648}"/>
                </a:ext>
              </a:extLst>
            </p:cNvPr>
            <p:cNvGrpSpPr/>
            <p:nvPr/>
          </p:nvGrpSpPr>
          <p:grpSpPr>
            <a:xfrm>
              <a:off x="1291299" y="2471336"/>
              <a:ext cx="9919108" cy="395528"/>
              <a:chOff x="2975553" y="1377094"/>
              <a:chExt cx="9919108" cy="39552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0700B59-A088-A72A-A15B-8F1AAE774F0F}"/>
                  </a:ext>
                </a:extLst>
              </p:cNvPr>
              <p:cNvSpPr/>
              <p:nvPr/>
            </p:nvSpPr>
            <p:spPr>
              <a:xfrm>
                <a:off x="9560302" y="1377094"/>
                <a:ext cx="1126067" cy="365883"/>
              </a:xfrm>
              <a:prstGeom prst="rect">
                <a:avLst/>
              </a:prstGeom>
              <a:solidFill>
                <a:srgbClr val="FECE62"/>
              </a:solidFill>
              <a:ln>
                <a:solidFill>
                  <a:srgbClr val="FECE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  <p:sp>
            <p:nvSpPr>
              <p:cNvPr id="32" name="제목 1">
                <a:extLst>
                  <a:ext uri="{FF2B5EF4-FFF2-40B4-BE49-F238E27FC236}">
                    <a16:creationId xmlns:a16="http://schemas.microsoft.com/office/drawing/2014/main" id="{29A446B8-08E3-B755-E844-4E498CD98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553" y="1406740"/>
                <a:ext cx="9919108" cy="36588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250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tabLst>
                    <a:tab pos="3589338" algn="l"/>
                  </a:tabLst>
                </a:pPr>
                <a:r>
                  <a:rPr kumimoji="1" lang="ko-KR" altLang="en-US" sz="92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개인 맞춤형 제품</a:t>
                </a:r>
                <a:r>
                  <a:rPr kumimoji="1" lang="ko-KR" altLang="en-US" sz="6800" dirty="0">
                    <a:ln w="25400">
                      <a:noFill/>
                    </a:ln>
                    <a:latin typeface="a고딕11" panose="02020600000000000000" pitchFamily="18" charset="-127"/>
                    <a:ea typeface="a고딕11" panose="02020600000000000000" pitchFamily="18" charset="-127"/>
                  </a:rPr>
                  <a:t>을 제공하는</a:t>
                </a:r>
                <a:r>
                  <a:rPr kumimoji="1" lang="ko-KR" altLang="en-US" sz="92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 </a:t>
                </a:r>
                <a:r>
                  <a:rPr kumimoji="1" lang="ko-KR" altLang="en-US" sz="9200" dirty="0" err="1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클린디</a:t>
                </a:r>
                <a:r>
                  <a:rPr kumimoji="1" lang="ko-KR" altLang="en-US" sz="6800" dirty="0" err="1">
                    <a:ln w="25400">
                      <a:noFill/>
                    </a:ln>
                    <a:latin typeface="a고딕11" panose="02020600000000000000" pitchFamily="18" charset="-127"/>
                    <a:ea typeface="a고딕11" panose="02020600000000000000" pitchFamily="18" charset="-127"/>
                  </a:rPr>
                  <a:t>는</a:t>
                </a:r>
                <a:r>
                  <a:rPr kumimoji="1" lang="ko-KR" altLang="en-US" sz="6800" dirty="0">
                    <a:ln w="25400">
                      <a:noFill/>
                    </a:ln>
                    <a:latin typeface="a고딕11" panose="02020600000000000000" pitchFamily="18" charset="-127"/>
                    <a:ea typeface="a고딕11" panose="02020600000000000000" pitchFamily="18" charset="-127"/>
                  </a:rPr>
                  <a:t> 그 어떤 브랜드 보다 </a:t>
                </a:r>
                <a:r>
                  <a:rPr kumimoji="1" lang="ko-KR" altLang="en-US" sz="9200" dirty="0">
                    <a:ln w="25400">
                      <a:noFill/>
                    </a:ln>
                    <a:solidFill>
                      <a:srgbClr val="014A94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교정 관리에 적합</a:t>
                </a:r>
                <a:r>
                  <a:rPr kumimoji="1" lang="ko-KR" altLang="en-US" sz="6800" dirty="0">
                    <a:ln w="25400">
                      <a:noFill/>
                    </a:ln>
                    <a:latin typeface="a고딕11" panose="02020600000000000000" pitchFamily="18" charset="-127"/>
                    <a:ea typeface="a고딕11" panose="02020600000000000000" pitchFamily="18" charset="-127"/>
                  </a:rPr>
                  <a:t>합니다</a:t>
                </a:r>
                <a:r>
                  <a:rPr kumimoji="1" lang="en-US" altLang="ko-KR" sz="6800" dirty="0">
                    <a:ln w="25400">
                      <a:noFill/>
                    </a:ln>
                    <a:latin typeface="a고딕11" panose="02020600000000000000" pitchFamily="18" charset="-127"/>
                    <a:ea typeface="a고딕11" panose="02020600000000000000" pitchFamily="18" charset="-127"/>
                  </a:rPr>
                  <a:t>.</a:t>
                </a:r>
                <a:endParaRPr kumimoji="1" lang="en-US" altLang="ko-KR" sz="6800" dirty="0">
                  <a:ln w="25400">
                    <a:noFill/>
                  </a:ln>
                  <a:solidFill>
                    <a:srgbClr val="152770"/>
                  </a:solidFill>
                  <a:latin typeface="a고딕17" panose="02020600000000000000" pitchFamily="18" charset="-127"/>
                  <a:ea typeface="a고딕17" panose="02020600000000000000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2B7BDBE-8296-1E32-3E55-506E41DC0AB1}"/>
                </a:ext>
              </a:extLst>
            </p:cNvPr>
            <p:cNvGrpSpPr/>
            <p:nvPr/>
          </p:nvGrpSpPr>
          <p:grpSpPr>
            <a:xfrm>
              <a:off x="3096846" y="3543176"/>
              <a:ext cx="5986534" cy="2050385"/>
              <a:chOff x="4264889" y="3390356"/>
              <a:chExt cx="5986534" cy="2050385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586A12A-5868-DDFF-727E-8CE0130F77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40" t="3333" r="2960" b="4286"/>
              <a:stretch/>
            </p:blipFill>
            <p:spPr>
              <a:xfrm>
                <a:off x="4307098" y="3412115"/>
                <a:ext cx="2877723" cy="1000596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D2EDB4D-ABF0-CA58-CE5E-134DC3DFB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/>
            </p:blipFill>
            <p:spPr>
              <a:xfrm>
                <a:off x="7227032" y="3390356"/>
                <a:ext cx="3024390" cy="1018893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5D76B39-4BAB-DC0A-2C8C-861B4B3FE9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/>
            </p:blipFill>
            <p:spPr>
              <a:xfrm>
                <a:off x="4264889" y="4400103"/>
                <a:ext cx="2962143" cy="1019671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FF8BB18-D97D-10DC-C021-253548BA1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7033" y="4421857"/>
                <a:ext cx="3024390" cy="1018884"/>
              </a:xfrm>
              <a:prstGeom prst="rect">
                <a:avLst/>
              </a:prstGeom>
            </p:spPr>
          </p:pic>
        </p:grp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0EB2954-FC90-9D29-AD6D-4026814A437B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4F83110-1D87-5367-386C-D8107617E1C7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E64062-6761-9CBC-773F-D59AF7398453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88B36A-99E4-0AAF-4016-939243B5A128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7C96FA0-61AD-E4C9-4AE4-95A26B86318F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3E35334-0C83-AB88-EFAA-DF60F523281C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B62B0F-318F-989A-F82D-672E8113B2CC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00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3C374A-E172-7A31-C3C3-8C6480C51D99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1AABA2-ED80-2184-4299-AD7D6B2E6422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AA22D1-9F06-5F86-0A91-3AE016B4D85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2F0A08-65E9-558C-8A8E-6069C8C10CBD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B7AB6C-4D3C-66E2-3D58-B30EB08A713D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C49CEE-4B7E-0D2F-F14F-DA8BFB5CB72A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6AEB0-058A-99FE-7CF9-4AF8CF1FCA7E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잇몸영양제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85EA200-EDAB-80C0-E4F7-2E415FDE037B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223613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C363C22C-BE89-EFD9-FD8C-65993A358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1671" r="15891" b="1254"/>
          <a:stretch/>
        </p:blipFill>
        <p:spPr>
          <a:xfrm>
            <a:off x="2357955" y="2088451"/>
            <a:ext cx="3191426" cy="36451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A9C64D6-6C3A-FB2B-5BA4-A88D2B99E7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r="22766"/>
          <a:stretch/>
        </p:blipFill>
        <p:spPr>
          <a:xfrm>
            <a:off x="5549381" y="2119132"/>
            <a:ext cx="3083850" cy="35109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CCB329-0A5C-B772-4B96-C4CC235AF273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7870A4-9830-3488-3F52-908A4269FC34}"/>
              </a:ext>
            </a:extLst>
          </p:cNvPr>
          <p:cNvSpPr/>
          <p:nvPr/>
        </p:nvSpPr>
        <p:spPr>
          <a:xfrm>
            <a:off x="9289579" y="2810077"/>
            <a:ext cx="2213731" cy="1375209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구강 관련 제품은 </a:t>
            </a:r>
            <a:endParaRPr lang="en-US" altLang="ko-KR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선물</a:t>
            </a:r>
            <a:r>
              <a:rPr lang="ko-KR" altLang="en-US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로 취급 </a:t>
            </a:r>
            <a:r>
              <a:rPr lang="en-US" altLang="ko-KR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</a:t>
            </a:r>
            <a:endParaRPr lang="en-US" altLang="ko-KR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04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3C374A-E172-7A31-C3C3-8C6480C51D99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1AABA2-ED80-2184-4299-AD7D6B2E6422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AA22D1-9F06-5F86-0A91-3AE016B4D855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2F0A08-65E9-558C-8A8E-6069C8C10CBD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B7AB6C-4D3C-66E2-3D58-B30EB08A713D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C49CEE-4B7E-0D2F-F14F-DA8BFB5CB72A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6AEB0-058A-99FE-7CF9-4AF8CF1FCA7E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치약</a:t>
            </a:r>
            <a:r>
              <a:rPr lang="en-US" altLang="ko-KR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, </a:t>
            </a: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칫솔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85EA200-EDAB-80C0-E4F7-2E415FDE037B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20882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F7E58E9-E599-9D65-7D34-5C4145C44B33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98E2A8C-65EB-52A7-2C1D-5D4974AF6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r="6677"/>
          <a:stretch/>
        </p:blipFill>
        <p:spPr>
          <a:xfrm>
            <a:off x="2686571" y="2800900"/>
            <a:ext cx="3909284" cy="35884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2907208-D50D-A8B4-63BC-428D8F5176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0" r="10672"/>
          <a:stretch/>
        </p:blipFill>
        <p:spPr>
          <a:xfrm>
            <a:off x="6611369" y="890783"/>
            <a:ext cx="3909284" cy="401114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3FD1CA-61AA-5E39-392D-BE82EDBEA6C1}"/>
              </a:ext>
            </a:extLst>
          </p:cNvPr>
          <p:cNvSpPr/>
          <p:nvPr/>
        </p:nvSpPr>
        <p:spPr>
          <a:xfrm>
            <a:off x="9455150" y="4296306"/>
            <a:ext cx="2213731" cy="1375209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이는 </a:t>
            </a:r>
            <a:r>
              <a:rPr lang="ko-KR" altLang="en-US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칫솔</a:t>
            </a:r>
            <a:r>
              <a:rPr lang="en-US" altLang="ko-KR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</a:t>
            </a:r>
            <a:r>
              <a:rPr lang="ko-KR" altLang="en-US" dirty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치약 </a:t>
            </a:r>
            <a:endParaRPr lang="en-US" altLang="ko-KR" sz="1500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또한 마찬가지</a:t>
            </a:r>
          </a:p>
        </p:txBody>
      </p:sp>
    </p:spTree>
    <p:extLst>
      <p:ext uri="{BB962C8B-B14F-4D97-AF65-F5344CB8AC3E}">
        <p14:creationId xmlns:p14="http://schemas.microsoft.com/office/powerpoint/2010/main" val="397370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15136BF1-01B4-2A00-D12F-49C53149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DDBA9-18EC-171E-59A1-F1A7992C74EB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5C2795-7639-7F1E-A3AF-19986E7718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1F546C-B7AA-B460-3858-B40EA403F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AA5831-34E6-6608-C1EB-F39941CF36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A9C6D5-A6A3-F8AA-1E1A-C54F61F53A21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5DAA1D-90FB-61AE-BA01-B4A05B6BC36E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06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67DD41-D7AD-1FA3-F3AE-B16313B55AA5}"/>
              </a:ext>
            </a:extLst>
          </p:cNvPr>
          <p:cNvSpPr txBox="1"/>
          <p:nvPr/>
        </p:nvSpPr>
        <p:spPr>
          <a:xfrm>
            <a:off x="455434" y="677223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협업 기업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403238-DCC1-0319-A125-46FB4CB068B9}"/>
              </a:ext>
            </a:extLst>
          </p:cNvPr>
          <p:cNvCxnSpPr>
            <a:cxnSpLocks/>
          </p:cNvCxnSpPr>
          <p:nvPr/>
        </p:nvCxnSpPr>
        <p:spPr>
          <a:xfrm>
            <a:off x="518110" y="1115289"/>
            <a:ext cx="13643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DD9E4B5-079A-14B3-5263-2C56BCB18355}"/>
              </a:ext>
            </a:extLst>
          </p:cNvPr>
          <p:cNvSpPr/>
          <p:nvPr/>
        </p:nvSpPr>
        <p:spPr>
          <a:xfrm>
            <a:off x="4299835" y="1452995"/>
            <a:ext cx="3490577" cy="4602270"/>
          </a:xfrm>
          <a:prstGeom prst="roundRect">
            <a:avLst>
              <a:gd name="adj" fmla="val 1024"/>
            </a:avLst>
          </a:prstGeom>
          <a:solidFill>
            <a:schemeClr val="bg1"/>
          </a:solidFill>
          <a:ln>
            <a:noFill/>
          </a:ln>
          <a:effectLst>
            <a:outerShdw blurRad="1143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6106F8-3490-7817-2B40-0F0D4692723E}"/>
              </a:ext>
            </a:extLst>
          </p:cNvPr>
          <p:cNvSpPr txBox="1"/>
          <p:nvPr/>
        </p:nvSpPr>
        <p:spPr>
          <a:xfrm>
            <a:off x="4426536" y="1565460"/>
            <a:ext cx="696987" cy="357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02</a:t>
            </a:r>
            <a:endParaRPr lang="ko-KR" altLang="en-US" dirty="0">
              <a:solidFill>
                <a:srgbClr val="0A315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B7D4CD-7F0A-B9A8-6147-029A42EBF29E}"/>
              </a:ext>
            </a:extLst>
          </p:cNvPr>
          <p:cNvSpPr txBox="1"/>
          <p:nvPr/>
        </p:nvSpPr>
        <p:spPr>
          <a:xfrm>
            <a:off x="4602419" y="3771832"/>
            <a:ext cx="1639856" cy="56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rgbClr val="003DA6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셰빌리티</a:t>
            </a:r>
            <a:endParaRPr lang="ko-KR" altLang="en-US" sz="3200" dirty="0">
              <a:solidFill>
                <a:srgbClr val="003DA6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EC5F79-BF2C-D65F-E704-6EBFEE30182A}"/>
              </a:ext>
            </a:extLst>
          </p:cNvPr>
          <p:cNvSpPr txBox="1"/>
          <p:nvPr/>
        </p:nvSpPr>
        <p:spPr>
          <a:xfrm>
            <a:off x="4609174" y="4919011"/>
            <a:ext cx="32947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a고딕13" panose="02020600000000000000" pitchFamily="18" charset="-127"/>
                <a:ea typeface="a고딕13" panose="02020600000000000000" pitchFamily="18" charset="-127"/>
              </a:rPr>
              <a:t>전동 킥보드는 </a:t>
            </a:r>
            <a:r>
              <a:rPr lang="en-US" altLang="ko-KR" sz="1300" dirty="0">
                <a:latin typeface="a고딕13" panose="02020600000000000000" pitchFamily="18" charset="-127"/>
                <a:ea typeface="a고딕13" panose="02020600000000000000" pitchFamily="18" charset="-127"/>
              </a:rPr>
              <a:t>MZ</a:t>
            </a:r>
            <a:r>
              <a:rPr lang="ko-KR" altLang="en-US" sz="1300" dirty="0">
                <a:latin typeface="a고딕13" panose="02020600000000000000" pitchFamily="18" charset="-127"/>
                <a:ea typeface="a고딕13" panose="02020600000000000000" pitchFamily="18" charset="-127"/>
              </a:rPr>
              <a:t>세대들의 최고 이동수단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856CBD-2C55-64D8-A7B7-F5632AC64CA6}"/>
              </a:ext>
            </a:extLst>
          </p:cNvPr>
          <p:cNvSpPr txBox="1"/>
          <p:nvPr/>
        </p:nvSpPr>
        <p:spPr>
          <a:xfrm>
            <a:off x="4609174" y="5239975"/>
            <a:ext cx="329479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solidFill>
                  <a:srgbClr val="1460B4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전동 </a:t>
            </a:r>
            <a:r>
              <a:rPr lang="ko-KR" altLang="en-US" sz="1300" dirty="0" err="1">
                <a:solidFill>
                  <a:srgbClr val="1460B4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킥보드</a:t>
            </a:r>
            <a:r>
              <a:rPr lang="ko-KR" altLang="en-US" sz="1300" dirty="0">
                <a:solidFill>
                  <a:srgbClr val="1460B4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충전</a:t>
            </a:r>
            <a:r>
              <a:rPr lang="ko-KR" altLang="en-US" sz="1300" dirty="0">
                <a:latin typeface="a고딕13" panose="02020600000000000000" pitchFamily="18" charset="-127"/>
                <a:ea typeface="a고딕13" panose="02020600000000000000" pitchFamily="18" charset="-127"/>
              </a:rPr>
              <a:t>의 새로운 패러다임을</a:t>
            </a:r>
            <a:endParaRPr lang="en-US" altLang="ko-KR" sz="13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300" dirty="0">
                <a:latin typeface="a고딕13" panose="02020600000000000000" pitchFamily="18" charset="-127"/>
                <a:ea typeface="a고딕13" panose="02020600000000000000" pitchFamily="18" charset="-127"/>
              </a:rPr>
              <a:t>제시하려는 상태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63CEAB-4133-5E25-F0B8-74C9FAD16320}"/>
              </a:ext>
            </a:extLst>
          </p:cNvPr>
          <p:cNvSpPr txBox="1"/>
          <p:nvPr/>
        </p:nvSpPr>
        <p:spPr>
          <a:xfrm>
            <a:off x="4609174" y="4379481"/>
            <a:ext cx="32947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전동 킥보드의 새로운 충전소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2D478FF-669C-FD6A-DEFB-3E8763F89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89" b="21369"/>
          <a:stretch/>
        </p:blipFill>
        <p:spPr>
          <a:xfrm>
            <a:off x="4589731" y="2047025"/>
            <a:ext cx="2910785" cy="1644315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083A0D-9727-85A4-B370-7DBAA76BF095}"/>
              </a:ext>
            </a:extLst>
          </p:cNvPr>
          <p:cNvSpPr/>
          <p:nvPr/>
        </p:nvSpPr>
        <p:spPr>
          <a:xfrm>
            <a:off x="6751" y="0"/>
            <a:ext cx="12198350" cy="6865325"/>
          </a:xfrm>
          <a:prstGeom prst="rect">
            <a:avLst/>
          </a:prstGeom>
          <a:solidFill>
            <a:schemeClr val="tx1">
              <a:lumMod val="85000"/>
              <a:lumOff val="15000"/>
              <a:alpha val="77000"/>
            </a:scheme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4149B45-4F2D-DF80-77C2-1EF2FD9960FB}"/>
              </a:ext>
            </a:extLst>
          </p:cNvPr>
          <p:cNvGrpSpPr/>
          <p:nvPr/>
        </p:nvGrpSpPr>
        <p:grpSpPr>
          <a:xfrm>
            <a:off x="351233" y="1452994"/>
            <a:ext cx="3567521" cy="4602269"/>
            <a:chOff x="301332" y="1268042"/>
            <a:chExt cx="3684799" cy="4753563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3F75D28A-9822-AD89-C60F-C2258B4E6B03}"/>
                </a:ext>
              </a:extLst>
            </p:cNvPr>
            <p:cNvSpPr/>
            <p:nvPr/>
          </p:nvSpPr>
          <p:spPr>
            <a:xfrm>
              <a:off x="301332" y="1268042"/>
              <a:ext cx="3605325" cy="4753563"/>
            </a:xfrm>
            <a:prstGeom prst="roundRect">
              <a:avLst>
                <a:gd name="adj" fmla="val 1024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38100" dir="2700000" algn="tl" rotWithShape="0">
                <a:schemeClr val="bg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5" name="Picture 2" descr="클린디 :: 구독형 개인맞춤 토털 구강케어">
              <a:extLst>
                <a:ext uri="{FF2B5EF4-FFF2-40B4-BE49-F238E27FC236}">
                  <a16:creationId xmlns:a16="http://schemas.microsoft.com/office/drawing/2014/main" id="{7694DAB4-1646-CAFC-0B9C-70FAF9E22F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6" t="29284" b="24541"/>
            <a:stretch/>
          </p:blipFill>
          <p:spPr bwMode="auto">
            <a:xfrm>
              <a:off x="665350" y="3721556"/>
              <a:ext cx="1794513" cy="534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3EC0289-B9B9-E01E-AAA7-3FB66BC950C6}"/>
                </a:ext>
              </a:extLst>
            </p:cNvPr>
            <p:cNvSpPr txBox="1"/>
            <p:nvPr/>
          </p:nvSpPr>
          <p:spPr>
            <a:xfrm>
              <a:off x="583027" y="4290732"/>
              <a:ext cx="34031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구독형 개인 맞춤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구강케어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서비스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F9EB644-64DF-8838-DB15-7DF19BDDE74A}"/>
                </a:ext>
              </a:extLst>
            </p:cNvPr>
            <p:cNvSpPr txBox="1"/>
            <p:nvPr/>
          </p:nvSpPr>
          <p:spPr>
            <a:xfrm>
              <a:off x="432198" y="1384204"/>
              <a:ext cx="719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A315B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01</a:t>
              </a:r>
              <a:endParaRPr lang="ko-KR" altLang="en-US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D3398EFD-4639-03E0-08C4-48AD66169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197" y="4574040"/>
              <a:ext cx="2950794" cy="13608"/>
            </a:xfrm>
            <a:prstGeom prst="line">
              <a:avLst/>
            </a:prstGeom>
            <a:ln w="3175">
              <a:solidFill>
                <a:schemeClr val="bg2">
                  <a:lumMod val="75000"/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6C31A52-4BB5-346F-772D-FA6E70C47050}"/>
                </a:ext>
              </a:extLst>
            </p:cNvPr>
            <p:cNvSpPr txBox="1"/>
            <p:nvPr/>
          </p:nvSpPr>
          <p:spPr>
            <a:xfrm>
              <a:off x="583027" y="4848988"/>
              <a:ext cx="3403104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마케팅에 투자할 </a:t>
              </a:r>
              <a:r>
                <a:rPr lang="ko-KR" altLang="en-US" sz="1300" dirty="0">
                  <a:solidFill>
                    <a:srgbClr val="1460B4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인력 및 자본 부족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126DEE1-ABAB-049A-8336-01AEB939CD03}"/>
                </a:ext>
              </a:extLst>
            </p:cNvPr>
            <p:cNvSpPr txBox="1"/>
            <p:nvPr/>
          </p:nvSpPr>
          <p:spPr>
            <a:xfrm>
              <a:off x="583027" y="5180503"/>
              <a:ext cx="340310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1</a:t>
              </a:r>
              <a:r>
                <a:rPr lang="ko-KR" altLang="en-US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년간 축적된 </a:t>
              </a:r>
              <a:r>
                <a:rPr lang="ko-KR" altLang="en-US" sz="1300" dirty="0">
                  <a:solidFill>
                    <a:srgbClr val="1460B4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데이터 활용 방안</a:t>
              </a:r>
              <a:r>
                <a:rPr lang="ko-KR" altLang="en-US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을</a:t>
              </a:r>
              <a:r>
                <a:rPr lang="ko-KR" altLang="en-US" sz="1300" dirty="0">
                  <a:solidFill>
                    <a:srgbClr val="0A315B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endParaRPr lang="en-US" altLang="ko-KR" sz="1300" dirty="0">
                <a:solidFill>
                  <a:srgbClr val="0A315B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r>
                <a:rPr lang="ko-KR" altLang="en-US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모색하던 상태</a:t>
              </a:r>
            </a:p>
          </p:txBody>
        </p:sp>
        <p:pic>
          <p:nvPicPr>
            <p:cNvPr id="121" name="Picture 4" descr="이미지">
              <a:extLst>
                <a:ext uri="{FF2B5EF4-FFF2-40B4-BE49-F238E27FC236}">
                  <a16:creationId xmlns:a16="http://schemas.microsoft.com/office/drawing/2014/main" id="{99728967-D105-016E-ED42-AAB23D937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17" t="17576" r="9692"/>
            <a:stretch/>
          </p:blipFill>
          <p:spPr bwMode="auto">
            <a:xfrm>
              <a:off x="591251" y="1883397"/>
              <a:ext cx="3025487" cy="1698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BB3B507-54A2-B458-B6FA-B35FAF7BAE90}"/>
              </a:ext>
            </a:extLst>
          </p:cNvPr>
          <p:cNvGrpSpPr/>
          <p:nvPr/>
        </p:nvGrpSpPr>
        <p:grpSpPr>
          <a:xfrm>
            <a:off x="8242580" y="1452994"/>
            <a:ext cx="3598187" cy="4602269"/>
            <a:chOff x="4243628" y="1268042"/>
            <a:chExt cx="3716473" cy="4753563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C2E0F6FE-CCF2-F12C-A06B-8DD4C8AD016B}"/>
                </a:ext>
              </a:extLst>
            </p:cNvPr>
            <p:cNvSpPr/>
            <p:nvPr/>
          </p:nvSpPr>
          <p:spPr>
            <a:xfrm>
              <a:off x="4243628" y="1268042"/>
              <a:ext cx="3605325" cy="4753563"/>
            </a:xfrm>
            <a:prstGeom prst="roundRect">
              <a:avLst>
                <a:gd name="adj" fmla="val 1024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38100" dir="2700000" algn="tl" rotWithShape="0">
                <a:schemeClr val="bg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25268B3-9413-29D8-AD48-FE147C965A41}"/>
                </a:ext>
              </a:extLst>
            </p:cNvPr>
            <p:cNvSpPr txBox="1"/>
            <p:nvPr/>
          </p:nvSpPr>
          <p:spPr>
            <a:xfrm>
              <a:off x="4374494" y="1384204"/>
              <a:ext cx="719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A315B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03</a:t>
              </a:r>
              <a:endParaRPr lang="ko-KR" altLang="en-US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FD021D0-31A9-8075-3EDD-C518217808A6}"/>
                </a:ext>
              </a:extLst>
            </p:cNvPr>
            <p:cNvSpPr txBox="1"/>
            <p:nvPr/>
          </p:nvSpPr>
          <p:spPr>
            <a:xfrm>
              <a:off x="4537055" y="3663107"/>
              <a:ext cx="9865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rgbClr val="003DA6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캠핑</a:t>
              </a:r>
            </a:p>
          </p:txBody>
        </p:sp>
        <p:pic>
          <p:nvPicPr>
            <p:cNvPr id="109" name="Picture 6" descr="차에서의 하룻밤, 몽산포 차박캠핑 - 아웃도어뉴스">
              <a:extLst>
                <a:ext uri="{FF2B5EF4-FFF2-40B4-BE49-F238E27FC236}">
                  <a16:creationId xmlns:a16="http://schemas.microsoft.com/office/drawing/2014/main" id="{52462DE8-65CE-B2C8-4A3D-FB4D99C7E7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6" b="15331"/>
            <a:stretch/>
          </p:blipFill>
          <p:spPr bwMode="auto">
            <a:xfrm>
              <a:off x="4537055" y="1881601"/>
              <a:ext cx="3018470" cy="1698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921CA22-B57A-968D-620A-7E1291FEFD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4202" y="4574040"/>
              <a:ext cx="2950794" cy="13608"/>
            </a:xfrm>
            <a:prstGeom prst="line">
              <a:avLst/>
            </a:prstGeom>
            <a:ln w="3175">
              <a:solidFill>
                <a:schemeClr val="bg2">
                  <a:lumMod val="75000"/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27F99A1-2276-6BDC-6E4A-CCEF0650349B}"/>
                </a:ext>
              </a:extLst>
            </p:cNvPr>
            <p:cNvSpPr txBox="1"/>
            <p:nvPr/>
          </p:nvSpPr>
          <p:spPr>
            <a:xfrm>
              <a:off x="4544032" y="4847998"/>
              <a:ext cx="3403104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코로나 시기 </a:t>
              </a:r>
              <a:r>
                <a:rPr lang="en-US" altLang="ko-KR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MZ</a:t>
              </a:r>
              <a:r>
                <a:rPr lang="ko-KR" altLang="en-US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세대의 핫 키워드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1596F80-5533-CC36-88C1-60C32F8F85DC}"/>
                </a:ext>
              </a:extLst>
            </p:cNvPr>
            <p:cNvSpPr txBox="1"/>
            <p:nvPr/>
          </p:nvSpPr>
          <p:spPr>
            <a:xfrm>
              <a:off x="4544032" y="5195958"/>
              <a:ext cx="340310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00" dirty="0" err="1">
                  <a:solidFill>
                    <a:srgbClr val="1460B4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엔데믹</a:t>
              </a:r>
              <a:r>
                <a:rPr lang="ko-KR" altLang="en-US" sz="1300" dirty="0">
                  <a:solidFill>
                    <a:srgbClr val="1460B4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시점</a:t>
              </a:r>
              <a:r>
                <a:rPr lang="ko-KR" altLang="en-US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에서 캠핑 마케팅의 가치 산정 </a:t>
              </a:r>
              <a:endParaRPr lang="en-US" altLang="ko-KR" sz="13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r>
                <a:rPr lang="ko-KR" altLang="en-US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및</a:t>
              </a:r>
              <a:r>
                <a:rPr lang="en-US" altLang="ko-KR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sz="13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마케팅 방향 도출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6D73A45-40F7-0BF4-EE14-0F84D95FE7EF}"/>
                </a:ext>
              </a:extLst>
            </p:cNvPr>
            <p:cNvSpPr txBox="1"/>
            <p:nvPr/>
          </p:nvSpPr>
          <p:spPr>
            <a:xfrm>
              <a:off x="4556997" y="4290732"/>
              <a:ext cx="34031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코로나로 바뀐 여행 트렌드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28414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A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클린디 :: 구독형 개인맞춤 토털 구강케어">
            <a:extLst>
              <a:ext uri="{FF2B5EF4-FFF2-40B4-BE49-F238E27FC236}">
                <a16:creationId xmlns:a16="http://schemas.microsoft.com/office/drawing/2014/main" id="{988DCA73-8E3E-A239-6C09-EC59DA05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2552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>
                <a:latin typeface="locus_sangsang" panose="02000504030000020003" pitchFamily="50" charset="-127"/>
                <a:ea typeface="locus_sangsang" panose="02000504030000020003" pitchFamily="50" charset="-127"/>
              </a:rPr>
              <a:t>칫솔</a:t>
            </a:r>
            <a:endParaRPr lang="ko-KR" altLang="en-US" sz="4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91693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63DE4D-A516-0464-C6DD-782137B8D648}"/>
              </a:ext>
            </a:extLst>
          </p:cNvPr>
          <p:cNvGrpSpPr/>
          <p:nvPr/>
        </p:nvGrpSpPr>
        <p:grpSpPr>
          <a:xfrm>
            <a:off x="2171070" y="2499655"/>
            <a:ext cx="9919108" cy="395528"/>
            <a:chOff x="2975553" y="1377094"/>
            <a:chExt cx="9919108" cy="39552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700B59-A088-A72A-A15B-8F1AAE774F0F}"/>
                </a:ext>
              </a:extLst>
            </p:cNvPr>
            <p:cNvSpPr/>
            <p:nvPr/>
          </p:nvSpPr>
          <p:spPr>
            <a:xfrm>
              <a:off x="10086254" y="1377094"/>
              <a:ext cx="517550" cy="365883"/>
            </a:xfrm>
            <a:prstGeom prst="rect">
              <a:avLst/>
            </a:prstGeom>
            <a:solidFill>
              <a:srgbClr val="FECE62"/>
            </a:solidFill>
            <a:ln>
              <a:solidFill>
                <a:srgbClr val="FECE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29A446B8-08E3-B755-E844-4E498CD988B6}"/>
                </a:ext>
              </a:extLst>
            </p:cNvPr>
            <p:cNvSpPr txBox="1">
              <a:spLocks/>
            </p:cNvSpPr>
            <p:nvPr/>
          </p:nvSpPr>
          <p:spPr>
            <a:xfrm>
              <a:off x="2975553" y="1406740"/>
              <a:ext cx="9919108" cy="36588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25000" lnSpcReduction="200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tabLst>
                  <a:tab pos="3589338" algn="l"/>
                </a:tabLst>
              </a:pPr>
              <a:r>
                <a:rPr kumimoji="1" lang="ko-KR" altLang="en-US" sz="9200" dirty="0">
                  <a:ln w="25400">
                    <a:noFill/>
                  </a:ln>
                  <a:solidFill>
                    <a:srgbClr val="014A9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개인 맞춤형 제품</a:t>
              </a:r>
              <a:r>
                <a:rPr kumimoji="1" lang="ko-KR" altLang="en-US" sz="6800" dirty="0">
                  <a:ln w="25400">
                    <a:noFill/>
                  </a:ln>
                  <a:latin typeface="a고딕11" panose="02020600000000000000" pitchFamily="18" charset="-127"/>
                  <a:ea typeface="a고딕11" panose="02020600000000000000" pitchFamily="18" charset="-127"/>
                </a:rPr>
                <a:t>을 제공하는</a:t>
              </a:r>
              <a:r>
                <a:rPr kumimoji="1" lang="ko-KR" altLang="en-US" sz="9200" dirty="0">
                  <a:ln w="25400">
                    <a:noFill/>
                  </a:ln>
                  <a:solidFill>
                    <a:srgbClr val="014A9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 </a:t>
              </a:r>
              <a:r>
                <a:rPr kumimoji="1" lang="ko-KR" altLang="en-US" sz="9200" dirty="0" err="1">
                  <a:ln w="25400">
                    <a:noFill/>
                  </a:ln>
                  <a:solidFill>
                    <a:srgbClr val="014A9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클린디</a:t>
              </a:r>
              <a:r>
                <a:rPr kumimoji="1" lang="ko-KR" altLang="en-US" sz="6800" dirty="0" err="1">
                  <a:ln w="25400">
                    <a:noFill/>
                  </a:ln>
                  <a:latin typeface="a고딕11" panose="02020600000000000000" pitchFamily="18" charset="-127"/>
                  <a:ea typeface="a고딕11" panose="02020600000000000000" pitchFamily="18" charset="-127"/>
                </a:rPr>
                <a:t>는</a:t>
              </a:r>
              <a:r>
                <a:rPr kumimoji="1" lang="ko-KR" altLang="en-US" sz="6800" dirty="0">
                  <a:ln w="25400">
                    <a:noFill/>
                  </a:ln>
                  <a:latin typeface="a고딕11" panose="02020600000000000000" pitchFamily="18" charset="-127"/>
                  <a:ea typeface="a고딕11" panose="02020600000000000000" pitchFamily="18" charset="-127"/>
                </a:rPr>
                <a:t> 타 구강 제품 브랜드 보다 </a:t>
              </a:r>
              <a:r>
                <a:rPr kumimoji="1" lang="ko-KR" altLang="en-US" sz="9200" dirty="0">
                  <a:ln w="25400">
                    <a:noFill/>
                  </a:ln>
                  <a:solidFill>
                    <a:srgbClr val="014A9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선물로 적합</a:t>
              </a:r>
              <a:r>
                <a:rPr kumimoji="1" lang="ko-KR" altLang="en-US" sz="6800" dirty="0">
                  <a:ln w="25400">
                    <a:noFill/>
                  </a:ln>
                  <a:latin typeface="a고딕11" panose="02020600000000000000" pitchFamily="18" charset="-127"/>
                  <a:ea typeface="a고딕11" panose="02020600000000000000" pitchFamily="18" charset="-127"/>
                </a:rPr>
                <a:t>합니다</a:t>
              </a:r>
              <a:r>
                <a:rPr kumimoji="1" lang="en-US" altLang="ko-KR" sz="6800" dirty="0">
                  <a:ln w="25400">
                    <a:noFill/>
                  </a:ln>
                  <a:latin typeface="a고딕11" panose="02020600000000000000" pitchFamily="18" charset="-127"/>
                  <a:ea typeface="a고딕11" panose="02020600000000000000" pitchFamily="18" charset="-127"/>
                </a:rPr>
                <a:t>.</a:t>
              </a:r>
              <a:endParaRPr kumimoji="1" lang="en-US" altLang="ko-KR" sz="6800" dirty="0">
                <a:ln w="25400">
                  <a:noFill/>
                </a:ln>
                <a:solidFill>
                  <a:srgbClr val="152770"/>
                </a:solidFill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0EB2954-FC90-9D29-AD6D-4026814A437B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4F83110-1D87-5367-386C-D8107617E1C7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E64062-6761-9CBC-773F-D59AF7398453}"/>
              </a:ext>
            </a:extLst>
          </p:cNvPr>
          <p:cNvCxnSpPr>
            <a:cxnSpLocks/>
          </p:cNvCxnSpPr>
          <p:nvPr/>
        </p:nvCxnSpPr>
        <p:spPr>
          <a:xfrm>
            <a:off x="94826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88B36A-99E4-0AAF-4016-939243B5A128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7C96FA0-61AD-E4C9-4AE4-95A26B86318F}"/>
              </a:ext>
            </a:extLst>
          </p:cNvPr>
          <p:cNvCxnSpPr>
            <a:cxnSpLocks/>
          </p:cNvCxnSpPr>
          <p:nvPr/>
        </p:nvCxnSpPr>
        <p:spPr>
          <a:xfrm>
            <a:off x="948266" y="3133243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3E35334-0C83-AB88-EFAA-DF60F523281C}"/>
              </a:ext>
            </a:extLst>
          </p:cNvPr>
          <p:cNvSpPr txBox="1"/>
          <p:nvPr/>
        </p:nvSpPr>
        <p:spPr>
          <a:xfrm>
            <a:off x="894926" y="2810077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실제 제품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B62B0F-318F-989A-F82D-672E8113B2CC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002B12-BD3F-415D-ADDB-8F4A07E7C3C8}"/>
              </a:ext>
            </a:extLst>
          </p:cNvPr>
          <p:cNvGrpSpPr/>
          <p:nvPr/>
        </p:nvGrpSpPr>
        <p:grpSpPr>
          <a:xfrm>
            <a:off x="3413342" y="3581157"/>
            <a:ext cx="7119986" cy="1553847"/>
            <a:chOff x="3903609" y="2251202"/>
            <a:chExt cx="7272045" cy="1587033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2B4FA29-588B-1440-E325-4848DE5EC082}"/>
                </a:ext>
              </a:extLst>
            </p:cNvPr>
            <p:cNvSpPr/>
            <p:nvPr/>
          </p:nvSpPr>
          <p:spPr>
            <a:xfrm>
              <a:off x="4568381" y="2301417"/>
              <a:ext cx="1536818" cy="1536818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89538E-CA30-E411-23E7-A92B07956AEB}"/>
                </a:ext>
              </a:extLst>
            </p:cNvPr>
            <p:cNvSpPr txBox="1"/>
            <p:nvPr/>
          </p:nvSpPr>
          <p:spPr>
            <a:xfrm>
              <a:off x="3903609" y="2907426"/>
              <a:ext cx="2885143" cy="31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a고딕10" panose="02020600000000000000" pitchFamily="18" charset="-127"/>
                  <a:ea typeface="a고딕10" panose="02020600000000000000" pitchFamily="18" charset="-127"/>
                </a:rPr>
                <a:t>우수한 디자인</a:t>
              </a:r>
              <a:endParaRPr lang="ko-KR" altLang="en-US" sz="14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A751994-1AEB-48B7-5043-1413DAF9BD29}"/>
                </a:ext>
              </a:extLst>
            </p:cNvPr>
            <p:cNvSpPr/>
            <p:nvPr/>
          </p:nvSpPr>
          <p:spPr>
            <a:xfrm>
              <a:off x="6008729" y="2251202"/>
              <a:ext cx="1536818" cy="1536818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106909-E8E9-3660-7AD3-E6A3CBD655C7}"/>
                </a:ext>
              </a:extLst>
            </p:cNvPr>
            <p:cNvSpPr txBox="1"/>
            <p:nvPr/>
          </p:nvSpPr>
          <p:spPr>
            <a:xfrm>
              <a:off x="5374662" y="2780586"/>
              <a:ext cx="2885143" cy="534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전문의가 </a:t>
              </a:r>
              <a:endParaRPr lang="en-US" altLang="ko-KR" sz="14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개발한 전문성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DB86FD9-F869-3E75-82B4-4186FE27BC02}"/>
                </a:ext>
              </a:extLst>
            </p:cNvPr>
            <p:cNvSpPr/>
            <p:nvPr/>
          </p:nvSpPr>
          <p:spPr>
            <a:xfrm>
              <a:off x="7460690" y="2276310"/>
              <a:ext cx="1536818" cy="1536818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D06D3F-B403-AC20-28C6-2E12489B4D75}"/>
                </a:ext>
              </a:extLst>
            </p:cNvPr>
            <p:cNvSpPr txBox="1"/>
            <p:nvPr/>
          </p:nvSpPr>
          <p:spPr>
            <a:xfrm>
              <a:off x="6795916" y="2882319"/>
              <a:ext cx="2885143" cy="31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고객 맞춤형 제품</a:t>
              </a: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A922681-3B29-12A7-C71E-204F1491F0B0}"/>
                </a:ext>
              </a:extLst>
            </p:cNvPr>
            <p:cNvSpPr/>
            <p:nvPr/>
          </p:nvSpPr>
          <p:spPr>
            <a:xfrm>
              <a:off x="8924579" y="2256338"/>
              <a:ext cx="1536818" cy="1536818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E0373F-3EFB-BECB-1CBD-749A38F55ABA}"/>
                </a:ext>
              </a:extLst>
            </p:cNvPr>
            <p:cNvSpPr txBox="1"/>
            <p:nvPr/>
          </p:nvSpPr>
          <p:spPr>
            <a:xfrm>
              <a:off x="8290511" y="2785721"/>
              <a:ext cx="2885143" cy="53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지속적인 케어</a:t>
              </a:r>
              <a:endParaRPr lang="en-US" altLang="ko-KR" sz="14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  <a:p>
              <a:pPr algn="ctr"/>
              <a:r>
                <a:rPr lang="en-US" altLang="ko-KR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(</a:t>
              </a:r>
              <a:r>
                <a:rPr lang="ko-KR" altLang="en-US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정기권 선물</a:t>
              </a:r>
              <a:r>
                <a:rPr lang="en-US" altLang="ko-KR" sz="14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)</a:t>
              </a:r>
              <a:endParaRPr lang="ko-KR" altLang="en-US" sz="14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0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16707F-B7AE-0F4D-42DB-A2081BEE2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EEE78-6AB3-2D0D-C5A0-64C0886FADB4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8FF76C-3C79-7ABF-0D0A-12E25CF13FA1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클린디 :: 구독형 개인맞춤 토털 구강케어">
            <a:extLst>
              <a:ext uri="{FF2B5EF4-FFF2-40B4-BE49-F238E27FC236}">
                <a16:creationId xmlns:a16="http://schemas.microsoft.com/office/drawing/2014/main" id="{F6E298E2-BEAD-7358-6728-FE0CF65EA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122829"/>
            <a:ext cx="1181730" cy="3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C8A6E2-A87C-17AB-4F39-1555D693C2C4}"/>
              </a:ext>
            </a:extLst>
          </p:cNvPr>
          <p:cNvSpPr txBox="1"/>
          <p:nvPr/>
        </p:nvSpPr>
        <p:spPr>
          <a:xfrm>
            <a:off x="2445608" y="536840"/>
            <a:ext cx="51743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 </a:t>
            </a:r>
            <a:r>
              <a:rPr lang="en-US" altLang="ko-KR" sz="3500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INSIGHT</a:t>
            </a:r>
            <a:r>
              <a:rPr lang="ko-KR" altLang="en-US" sz="2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7166A6B-8AF0-4558-695F-AA5092ADAC11}"/>
              </a:ext>
            </a:extLst>
          </p:cNvPr>
          <p:cNvCxnSpPr>
            <a:cxnSpLocks/>
          </p:cNvCxnSpPr>
          <p:nvPr/>
        </p:nvCxnSpPr>
        <p:spPr>
          <a:xfrm>
            <a:off x="988906" y="3133243"/>
            <a:ext cx="296334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2A7487C-B43C-8710-2A55-47DAC76FC52C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373294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72E9B2C-5BEC-3AE7-5DE2-2D3BC9987E06}"/>
              </a:ext>
            </a:extLst>
          </p:cNvPr>
          <p:cNvCxnSpPr>
            <a:cxnSpLocks/>
          </p:cNvCxnSpPr>
          <p:nvPr/>
        </p:nvCxnSpPr>
        <p:spPr>
          <a:xfrm>
            <a:off x="948266" y="2493374"/>
            <a:ext cx="94826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09EC8FB-0FD2-E34B-E414-6DE659AA0E70}"/>
              </a:ext>
            </a:extLst>
          </p:cNvPr>
          <p:cNvSpPr txBox="1"/>
          <p:nvPr/>
        </p:nvSpPr>
        <p:spPr>
          <a:xfrm>
            <a:off x="894926" y="217020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치아 관리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C76984-FA68-9A73-881F-4186608587B0}"/>
              </a:ext>
            </a:extLst>
          </p:cNvPr>
          <p:cNvCxnSpPr>
            <a:cxnSpLocks/>
          </p:cNvCxnSpPr>
          <p:nvPr/>
        </p:nvCxnSpPr>
        <p:spPr>
          <a:xfrm>
            <a:off x="927946" y="1853504"/>
            <a:ext cx="948267" cy="0"/>
          </a:xfrm>
          <a:prstGeom prst="line">
            <a:avLst/>
          </a:prstGeom>
          <a:ln w="28575">
            <a:solidFill>
              <a:srgbClr val="05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48F7FA7-6ED5-5CE1-2061-6B8FC51876F0}"/>
              </a:ext>
            </a:extLst>
          </p:cNvPr>
          <p:cNvSpPr txBox="1"/>
          <p:nvPr/>
        </p:nvSpPr>
        <p:spPr>
          <a:xfrm>
            <a:off x="894926" y="1530338"/>
            <a:ext cx="9025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구강 질병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21CE62F-C4F3-E1DF-0259-BCBA06F08F97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FE16CC7-F865-77DE-145F-0F1C13280144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11423E1-FD94-398D-4E77-6AF1E0CC9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93CE2B5-399E-89A3-3187-E4926B00CE0B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99078BF-465A-B0E3-E18E-3D9FB17A38B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59AB729-D65D-D603-FDF5-F318C6B028C7}"/>
              </a:ext>
            </a:extLst>
          </p:cNvPr>
          <p:cNvSpPr txBox="1"/>
          <p:nvPr/>
        </p:nvSpPr>
        <p:spPr>
          <a:xfrm>
            <a:off x="146583" y="315688"/>
            <a:ext cx="174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ko-KR" sz="18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POSITIONING</a:t>
            </a:r>
            <a:endParaRPr lang="ko-KR" altLang="en-US" sz="18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C9711E-204A-3FD3-A8FE-D49581DE9BAA}"/>
              </a:ext>
            </a:extLst>
          </p:cNvPr>
          <p:cNvGrpSpPr/>
          <p:nvPr/>
        </p:nvGrpSpPr>
        <p:grpSpPr>
          <a:xfrm>
            <a:off x="7400821" y="1963778"/>
            <a:ext cx="3022484" cy="3539958"/>
            <a:chOff x="3134643" y="1963778"/>
            <a:chExt cx="3022484" cy="35399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99B9E7-DF2A-20CF-CFE1-8AB4CC960354}"/>
                </a:ext>
              </a:extLst>
            </p:cNvPr>
            <p:cNvSpPr/>
            <p:nvPr/>
          </p:nvSpPr>
          <p:spPr>
            <a:xfrm>
              <a:off x="3134643" y="2440832"/>
              <a:ext cx="2961357" cy="3062904"/>
            </a:xfrm>
            <a:prstGeom prst="rect">
              <a:avLst/>
            </a:prstGeom>
            <a:solidFill>
              <a:srgbClr val="5083C2">
                <a:alpha val="35000"/>
              </a:srgbClr>
            </a:solidFill>
            <a:ln>
              <a:noFill/>
            </a:ln>
            <a:effectLst>
              <a:outerShdw blurRad="50800" dist="38100" dir="10800000" sx="101000" sy="101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09E6F8-291C-A93B-8156-E5262C437581}"/>
                </a:ext>
              </a:extLst>
            </p:cNvPr>
            <p:cNvSpPr txBox="1"/>
            <p:nvPr/>
          </p:nvSpPr>
          <p:spPr>
            <a:xfrm>
              <a:off x="3253188" y="1963778"/>
              <a:ext cx="2842812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300" dirty="0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잇몸영양 </a:t>
              </a:r>
              <a:r>
                <a:rPr lang="en-US" altLang="ko-KR" sz="2300" dirty="0">
                  <a:solidFill>
                    <a:srgbClr val="0A315B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Positioning</a:t>
              </a:r>
              <a:endParaRPr lang="ko-KR" altLang="en-US" sz="2300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2CF6933-9A7E-6D7D-6794-66941DD9A3CF}"/>
                </a:ext>
              </a:extLst>
            </p:cNvPr>
            <p:cNvGrpSpPr/>
            <p:nvPr/>
          </p:nvGrpSpPr>
          <p:grpSpPr>
            <a:xfrm>
              <a:off x="3357398" y="3333898"/>
              <a:ext cx="2799729" cy="323165"/>
              <a:chOff x="7943335" y="3263473"/>
              <a:chExt cx="2799729" cy="323165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59FD97-F6E7-ACFC-0918-C2BE59ACCF75}"/>
                  </a:ext>
                </a:extLst>
              </p:cNvPr>
              <p:cNvSpPr txBox="1"/>
              <p:nvPr/>
            </p:nvSpPr>
            <p:spPr>
              <a:xfrm>
                <a:off x="7944371" y="3263473"/>
                <a:ext cx="27986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a고딕10" panose="02020600000000000000" pitchFamily="18" charset="-127"/>
                    <a:ea typeface="a고딕10" panose="02020600000000000000" pitchFamily="18" charset="-127"/>
                  </a:rPr>
                  <a:t>복용할지 모르는 영양제 선물보다</a:t>
                </a:r>
                <a:endParaRPr lang="en-US" altLang="ko-KR" sz="1500" dirty="0"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6651B01-101E-D9D4-BD3D-E688772AEADB}"/>
                  </a:ext>
                </a:extLst>
              </p:cNvPr>
              <p:cNvSpPr/>
              <p:nvPr/>
            </p:nvSpPr>
            <p:spPr>
              <a:xfrm>
                <a:off x="7943335" y="3402784"/>
                <a:ext cx="45719" cy="45719"/>
              </a:xfrm>
              <a:prstGeom prst="ellipse">
                <a:avLst/>
              </a:prstGeom>
              <a:solidFill>
                <a:srgbClr val="0A3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572BB56-3C68-72BB-72F2-31A202D48D47}"/>
                </a:ext>
              </a:extLst>
            </p:cNvPr>
            <p:cNvGrpSpPr/>
            <p:nvPr/>
          </p:nvGrpSpPr>
          <p:grpSpPr>
            <a:xfrm>
              <a:off x="3347194" y="3908245"/>
              <a:ext cx="2798693" cy="553998"/>
              <a:chOff x="7933131" y="3743769"/>
              <a:chExt cx="2798693" cy="55399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B7CA08-E1F2-BD93-F174-6E2D9E4526D4}"/>
                  </a:ext>
                </a:extLst>
              </p:cNvPr>
              <p:cNvSpPr txBox="1"/>
              <p:nvPr/>
            </p:nvSpPr>
            <p:spPr>
              <a:xfrm>
                <a:off x="7933131" y="3743769"/>
                <a:ext cx="279869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a고딕10" panose="02020600000000000000" pitchFamily="18" charset="-127"/>
                    <a:ea typeface="a고딕10" panose="02020600000000000000" pitchFamily="18" charset="-127"/>
                  </a:rPr>
                  <a:t>이쁘게 </a:t>
                </a:r>
                <a:r>
                  <a:rPr lang="ko-KR" altLang="en-US" sz="1500" dirty="0" err="1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패키징된</a:t>
                </a:r>
                <a:r>
                  <a:rPr lang="ko-KR" altLang="en-US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 </a:t>
                </a:r>
                <a:r>
                  <a:rPr lang="ko-KR" altLang="en-US" sz="1500" dirty="0" err="1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클린디</a:t>
                </a:r>
                <a:r>
                  <a:rPr lang="ko-KR" altLang="en-US" sz="1500" dirty="0" err="1">
                    <a:latin typeface="a고딕10" panose="02020600000000000000" pitchFamily="18" charset="-127"/>
                    <a:ea typeface="a고딕10" panose="02020600000000000000" pitchFamily="18" charset="-127"/>
                  </a:rPr>
                  <a:t>의</a:t>
                </a:r>
                <a:r>
                  <a:rPr lang="ko-KR" altLang="en-US" sz="1500" dirty="0">
                    <a:latin typeface="a고딕10" panose="02020600000000000000" pitchFamily="18" charset="-127"/>
                    <a:ea typeface="a고딕10" panose="02020600000000000000" pitchFamily="18" charset="-127"/>
                  </a:rPr>
                  <a:t> 제품을</a:t>
                </a:r>
                <a:r>
                  <a:rPr lang="en-US" altLang="ko-KR" sz="1500" dirty="0">
                    <a:latin typeface="a고딕10" panose="02020600000000000000" pitchFamily="18" charset="-127"/>
                    <a:ea typeface="a고딕10" panose="02020600000000000000" pitchFamily="18" charset="-127"/>
                  </a:rPr>
                  <a:t> </a:t>
                </a:r>
                <a:r>
                  <a:rPr lang="ko-KR" altLang="en-US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정기구독 형태의 선물</a:t>
                </a:r>
                <a:r>
                  <a:rPr lang="ko-KR" altLang="en-US" sz="1500" dirty="0">
                    <a:solidFill>
                      <a:schemeClr val="bg2">
                        <a:lumMod val="1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로 판매하자</a:t>
                </a:r>
                <a:r>
                  <a:rPr lang="en-US" altLang="ko-KR" sz="1500" dirty="0">
                    <a:solidFill>
                      <a:schemeClr val="bg2">
                        <a:lumMod val="1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!</a:t>
                </a:r>
                <a:endParaRPr lang="en-US" altLang="ko-KR" sz="1500" dirty="0">
                  <a:solidFill>
                    <a:srgbClr val="0A315B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F903EFB6-F03A-53B0-53C9-1F3F4B73749A}"/>
                  </a:ext>
                </a:extLst>
              </p:cNvPr>
              <p:cNvSpPr/>
              <p:nvPr/>
            </p:nvSpPr>
            <p:spPr>
              <a:xfrm>
                <a:off x="7943335" y="3890976"/>
                <a:ext cx="45719" cy="45719"/>
              </a:xfrm>
              <a:prstGeom prst="ellipse">
                <a:avLst/>
              </a:prstGeom>
              <a:solidFill>
                <a:srgbClr val="0A3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3473D0D-6A10-E042-2480-FEF49B76FF18}"/>
                </a:ext>
              </a:extLst>
            </p:cNvPr>
            <p:cNvGrpSpPr/>
            <p:nvPr/>
          </p:nvGrpSpPr>
          <p:grpSpPr>
            <a:xfrm>
              <a:off x="3357398" y="2804108"/>
              <a:ext cx="2799729" cy="323165"/>
              <a:chOff x="7943335" y="2885834"/>
              <a:chExt cx="2799729" cy="32316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E2D391-AB36-A9B8-3D80-BB32ADD9D2ED}"/>
                  </a:ext>
                </a:extLst>
              </p:cNvPr>
              <p:cNvSpPr txBox="1"/>
              <p:nvPr/>
            </p:nvSpPr>
            <p:spPr>
              <a:xfrm>
                <a:off x="7944371" y="2885834"/>
                <a:ext cx="27986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a고딕10" panose="02020600000000000000" pitchFamily="18" charset="-127"/>
                    <a:ea typeface="a고딕10" panose="02020600000000000000" pitchFamily="18" charset="-127"/>
                  </a:rPr>
                  <a:t>구강제품은 선물로 활용</a:t>
                </a:r>
                <a:r>
                  <a:rPr lang="en-US" altLang="ko-KR" sz="1500" dirty="0">
                    <a:latin typeface="a고딕10" panose="02020600000000000000" pitchFamily="18" charset="-127"/>
                    <a:ea typeface="a고딕10" panose="02020600000000000000" pitchFamily="18" charset="-127"/>
                  </a:rPr>
                  <a:t>x</a:t>
                </a: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17908CE-564D-3EB6-D6A5-85FA767A99E9}"/>
                  </a:ext>
                </a:extLst>
              </p:cNvPr>
              <p:cNvSpPr/>
              <p:nvPr/>
            </p:nvSpPr>
            <p:spPr>
              <a:xfrm>
                <a:off x="7943335" y="3025145"/>
                <a:ext cx="45719" cy="45719"/>
              </a:xfrm>
              <a:prstGeom prst="ellipse">
                <a:avLst/>
              </a:prstGeom>
              <a:solidFill>
                <a:srgbClr val="0A3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FB40614-CC43-3DAE-DF8F-311C2B96878E}"/>
                </a:ext>
              </a:extLst>
            </p:cNvPr>
            <p:cNvGrpSpPr/>
            <p:nvPr/>
          </p:nvGrpSpPr>
          <p:grpSpPr>
            <a:xfrm>
              <a:off x="3347193" y="4601253"/>
              <a:ext cx="2798693" cy="553998"/>
              <a:chOff x="7933130" y="4305340"/>
              <a:chExt cx="2798693" cy="55399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E34F844-0B80-3FF6-5351-41982F390A00}"/>
                  </a:ext>
                </a:extLst>
              </p:cNvPr>
              <p:cNvSpPr/>
              <p:nvPr/>
            </p:nvSpPr>
            <p:spPr>
              <a:xfrm>
                <a:off x="7943335" y="4465135"/>
                <a:ext cx="45719" cy="45719"/>
              </a:xfrm>
              <a:prstGeom prst="ellipse">
                <a:avLst/>
              </a:prstGeom>
              <a:solidFill>
                <a:srgbClr val="0A3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CC2B92-0A6C-7121-A3AA-B20D9E74B2B4}"/>
                  </a:ext>
                </a:extLst>
              </p:cNvPr>
              <p:cNvSpPr txBox="1"/>
              <p:nvPr/>
            </p:nvSpPr>
            <p:spPr>
              <a:xfrm>
                <a:off x="7933130" y="4305340"/>
                <a:ext cx="279869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치아의 지속적인 건강 선물이란 </a:t>
                </a:r>
                <a:endParaRPr lang="en-US" altLang="ko-KR" sz="1500" dirty="0">
                  <a:solidFill>
                    <a:srgbClr val="0A315B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  <a:p>
                <a:r>
                  <a:rPr lang="ko-KR" altLang="en-US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새로운 형태의 선물</a:t>
                </a:r>
                <a:r>
                  <a:rPr lang="en-US" altLang="ko-KR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!</a:t>
                </a:r>
              </a:p>
            </p:txBody>
          </p: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451D0A-16E5-6B51-C6BD-5C19DA1A250B}"/>
              </a:ext>
            </a:extLst>
          </p:cNvPr>
          <p:cNvGrpSpPr/>
          <p:nvPr/>
        </p:nvGrpSpPr>
        <p:grpSpPr>
          <a:xfrm>
            <a:off x="3764329" y="1978146"/>
            <a:ext cx="3022484" cy="3539958"/>
            <a:chOff x="3134643" y="1963778"/>
            <a:chExt cx="3022484" cy="353995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3CC718A-0463-2C4D-8E15-5F5A98641B9D}"/>
                </a:ext>
              </a:extLst>
            </p:cNvPr>
            <p:cNvSpPr/>
            <p:nvPr/>
          </p:nvSpPr>
          <p:spPr>
            <a:xfrm>
              <a:off x="3134643" y="2440832"/>
              <a:ext cx="2961357" cy="3062904"/>
            </a:xfrm>
            <a:prstGeom prst="rect">
              <a:avLst/>
            </a:prstGeom>
            <a:solidFill>
              <a:srgbClr val="5083C2">
                <a:alpha val="35000"/>
              </a:srgbClr>
            </a:solidFill>
            <a:ln>
              <a:noFill/>
            </a:ln>
            <a:effectLst>
              <a:outerShdw blurRad="50800" dist="38100" dir="10800000" sx="101000" sy="101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48FA00E-6BD5-806C-B876-5181F7891B09}"/>
                </a:ext>
              </a:extLst>
            </p:cNvPr>
            <p:cNvSpPr txBox="1"/>
            <p:nvPr/>
          </p:nvSpPr>
          <p:spPr>
            <a:xfrm>
              <a:off x="3253188" y="1963778"/>
              <a:ext cx="2842812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300" dirty="0">
                  <a:latin typeface="locus_sangsang" panose="02000504030000020003" pitchFamily="50" charset="-127"/>
                  <a:ea typeface="locus_sangsang" panose="02000504030000020003" pitchFamily="50" charset="-127"/>
                </a:rPr>
                <a:t>치아교정 </a:t>
              </a:r>
              <a:r>
                <a:rPr lang="en-US" altLang="ko-KR" sz="2300" dirty="0">
                  <a:solidFill>
                    <a:srgbClr val="0A315B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Positioning</a:t>
              </a:r>
              <a:endParaRPr lang="ko-KR" altLang="en-US" sz="2300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51A66B3-86FA-EBB1-0356-2372643BCCED}"/>
                </a:ext>
              </a:extLst>
            </p:cNvPr>
            <p:cNvGrpSpPr/>
            <p:nvPr/>
          </p:nvGrpSpPr>
          <p:grpSpPr>
            <a:xfrm>
              <a:off x="3357398" y="3333898"/>
              <a:ext cx="2799729" cy="553998"/>
              <a:chOff x="7943335" y="3263473"/>
              <a:chExt cx="2799729" cy="55399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F0DE77A-9241-5591-B844-C7F694C6C4E0}"/>
                  </a:ext>
                </a:extLst>
              </p:cNvPr>
              <p:cNvSpPr txBox="1"/>
              <p:nvPr/>
            </p:nvSpPr>
            <p:spPr>
              <a:xfrm>
                <a:off x="7944371" y="3263473"/>
                <a:ext cx="279869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교정 전문 치과</a:t>
                </a:r>
                <a:r>
                  <a:rPr lang="ko-KR" altLang="en-US" sz="1500" dirty="0">
                    <a:latin typeface="a고딕10" panose="02020600000000000000" pitchFamily="18" charset="-127"/>
                    <a:ea typeface="a고딕10" panose="02020600000000000000" pitchFamily="18" charset="-127"/>
                  </a:rPr>
                  <a:t>를 대상으로 </a:t>
                </a:r>
                <a:endParaRPr lang="en-US" altLang="ko-KR" sz="1500" dirty="0"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r>
                  <a:rPr lang="en-US" altLang="ko-KR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B2B </a:t>
                </a:r>
                <a:r>
                  <a:rPr lang="ko-KR" altLang="en-US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마케팅</a:t>
                </a:r>
                <a:endParaRPr lang="en-US" altLang="ko-KR" sz="1500" dirty="0">
                  <a:solidFill>
                    <a:srgbClr val="0A315B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E44287E-19ED-83D6-7E68-D39919339A40}"/>
                  </a:ext>
                </a:extLst>
              </p:cNvPr>
              <p:cNvSpPr/>
              <p:nvPr/>
            </p:nvSpPr>
            <p:spPr>
              <a:xfrm>
                <a:off x="7943335" y="3402784"/>
                <a:ext cx="45719" cy="45719"/>
              </a:xfrm>
              <a:prstGeom prst="ellipse">
                <a:avLst/>
              </a:prstGeom>
              <a:solidFill>
                <a:srgbClr val="0A3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DAA0AE60-5AAB-D4E9-B31A-024F5C1BFEB4}"/>
                </a:ext>
              </a:extLst>
            </p:cNvPr>
            <p:cNvGrpSpPr/>
            <p:nvPr/>
          </p:nvGrpSpPr>
          <p:grpSpPr>
            <a:xfrm>
              <a:off x="3347194" y="4071463"/>
              <a:ext cx="2798693" cy="323165"/>
              <a:chOff x="7933131" y="3906987"/>
              <a:chExt cx="2798693" cy="323165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89DE89-2D8E-F378-4751-120A496DA866}"/>
                  </a:ext>
                </a:extLst>
              </p:cNvPr>
              <p:cNvSpPr txBox="1"/>
              <p:nvPr/>
            </p:nvSpPr>
            <p:spPr>
              <a:xfrm>
                <a:off x="7933131" y="3906987"/>
                <a:ext cx="27986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bg2">
                        <a:lumMod val="1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Why?</a:t>
                </a:r>
                <a:r>
                  <a:rPr lang="ko-KR" altLang="en-US" sz="1500" dirty="0">
                    <a:solidFill>
                      <a:schemeClr val="bg2">
                        <a:lumMod val="1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 전국 </a:t>
                </a:r>
                <a:r>
                  <a:rPr lang="ko-KR" altLang="en-US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치과 수 약 </a:t>
                </a:r>
                <a:r>
                  <a:rPr lang="en-US" altLang="ko-KR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2</a:t>
                </a:r>
                <a:r>
                  <a:rPr lang="ko-KR" altLang="en-US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만개</a:t>
                </a:r>
                <a:r>
                  <a:rPr lang="en-US" altLang="ko-KR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 </a:t>
                </a: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B109ECE4-0A06-90FD-0B84-551B48A54264}"/>
                  </a:ext>
                </a:extLst>
              </p:cNvPr>
              <p:cNvSpPr/>
              <p:nvPr/>
            </p:nvSpPr>
            <p:spPr>
              <a:xfrm>
                <a:off x="7943335" y="4054194"/>
                <a:ext cx="45719" cy="45719"/>
              </a:xfrm>
              <a:prstGeom prst="ellipse">
                <a:avLst/>
              </a:prstGeom>
              <a:solidFill>
                <a:srgbClr val="0A3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D35653F-6977-A9C7-DE3E-1A4973BFFE86}"/>
                </a:ext>
              </a:extLst>
            </p:cNvPr>
            <p:cNvGrpSpPr/>
            <p:nvPr/>
          </p:nvGrpSpPr>
          <p:grpSpPr>
            <a:xfrm>
              <a:off x="3357398" y="2804108"/>
              <a:ext cx="2799729" cy="323165"/>
              <a:chOff x="7943335" y="2885834"/>
              <a:chExt cx="2799729" cy="32316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711D0BB-B78F-D4AB-894E-BDD4C55270CE}"/>
                  </a:ext>
                </a:extLst>
              </p:cNvPr>
              <p:cNvSpPr txBox="1"/>
              <p:nvPr/>
            </p:nvSpPr>
            <p:spPr>
              <a:xfrm>
                <a:off x="7944371" y="2885834"/>
                <a:ext cx="27986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a고딕10" panose="02020600000000000000" pitchFamily="18" charset="-127"/>
                    <a:ea typeface="a고딕10" panose="02020600000000000000" pitchFamily="18" charset="-127"/>
                  </a:rPr>
                  <a:t>교정을 한 소비자보단</a:t>
                </a:r>
                <a:endParaRPr lang="en-US" altLang="ko-KR" sz="1500" dirty="0"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A8F19114-9A6A-261F-D93C-AFF8412A8010}"/>
                  </a:ext>
                </a:extLst>
              </p:cNvPr>
              <p:cNvSpPr/>
              <p:nvPr/>
            </p:nvSpPr>
            <p:spPr>
              <a:xfrm>
                <a:off x="7943335" y="3025145"/>
                <a:ext cx="45719" cy="45719"/>
              </a:xfrm>
              <a:prstGeom prst="ellipse">
                <a:avLst/>
              </a:prstGeom>
              <a:solidFill>
                <a:srgbClr val="0A3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2F6E76F5-A19C-E3E5-62E9-61595F163AF5}"/>
                </a:ext>
              </a:extLst>
            </p:cNvPr>
            <p:cNvGrpSpPr/>
            <p:nvPr/>
          </p:nvGrpSpPr>
          <p:grpSpPr>
            <a:xfrm>
              <a:off x="3347193" y="4601253"/>
              <a:ext cx="2798693" cy="553998"/>
              <a:chOff x="7933130" y="4305340"/>
              <a:chExt cx="2798693" cy="553998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D60BF36-56DA-C209-86C7-C3796739DAE0}"/>
                  </a:ext>
                </a:extLst>
              </p:cNvPr>
              <p:cNvSpPr/>
              <p:nvPr/>
            </p:nvSpPr>
            <p:spPr>
              <a:xfrm>
                <a:off x="7943335" y="4465135"/>
                <a:ext cx="45719" cy="45719"/>
              </a:xfrm>
              <a:prstGeom prst="ellipse">
                <a:avLst/>
              </a:prstGeom>
              <a:solidFill>
                <a:srgbClr val="0A3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AAE284F-227D-95EA-7A25-05988A26F5DC}"/>
                  </a:ext>
                </a:extLst>
              </p:cNvPr>
              <p:cNvSpPr txBox="1"/>
              <p:nvPr/>
            </p:nvSpPr>
            <p:spPr>
              <a:xfrm>
                <a:off x="7933130" y="4305340"/>
                <a:ext cx="279869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 err="1">
                    <a:solidFill>
                      <a:schemeClr val="bg2">
                        <a:lumMod val="1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크롤링을</a:t>
                </a:r>
                <a:r>
                  <a:rPr lang="ko-KR" altLang="en-US" sz="1500" dirty="0">
                    <a:solidFill>
                      <a:schemeClr val="bg2">
                        <a:lumMod val="1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 통해 전국 </a:t>
                </a:r>
                <a:r>
                  <a:rPr lang="ko-KR" altLang="en-US" sz="1500" dirty="0">
                    <a:solidFill>
                      <a:srgbClr val="0A315B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치과의 업체 정보</a:t>
                </a:r>
                <a:r>
                  <a:rPr lang="ko-KR" altLang="en-US" sz="1500" dirty="0">
                    <a:solidFill>
                      <a:schemeClr val="bg2">
                        <a:lumMod val="1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를 </a:t>
                </a:r>
                <a:r>
                  <a:rPr lang="ko-KR" altLang="en-US" sz="1500" dirty="0" err="1">
                    <a:solidFill>
                      <a:schemeClr val="bg2">
                        <a:lumMod val="1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클린디에</a:t>
                </a:r>
                <a:r>
                  <a:rPr lang="ko-KR" altLang="en-US" sz="1500" dirty="0">
                    <a:solidFill>
                      <a:schemeClr val="bg2">
                        <a:lumMod val="10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 전달</a:t>
                </a:r>
                <a:endParaRPr lang="en-US" altLang="ko-KR" sz="1500" dirty="0">
                  <a:solidFill>
                    <a:schemeClr val="bg2">
                      <a:lumMod val="1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800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5D1817-7174-D49E-9C27-9FE3B068C9BF}"/>
              </a:ext>
            </a:extLst>
          </p:cNvPr>
          <p:cNvSpPr/>
          <p:nvPr/>
        </p:nvSpPr>
        <p:spPr>
          <a:xfrm>
            <a:off x="0" y="-1"/>
            <a:ext cx="1896533" cy="690879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-274538" y="244452"/>
            <a:ext cx="24456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617663" algn="l"/>
              </a:tabLst>
            </a:pPr>
            <a:r>
              <a:rPr lang="en-US" altLang="ko-KR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220133" y="6483138"/>
            <a:ext cx="12412133" cy="260350"/>
            <a:chOff x="-220133" y="6379486"/>
            <a:chExt cx="12412133" cy="26035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77F346-DF4E-7D01-F710-3D11E0DDD182}"/>
              </a:ext>
            </a:extLst>
          </p:cNvPr>
          <p:cNvCxnSpPr>
            <a:cxnSpLocks/>
          </p:cNvCxnSpPr>
          <p:nvPr/>
        </p:nvCxnSpPr>
        <p:spPr>
          <a:xfrm>
            <a:off x="-67733" y="6895888"/>
            <a:ext cx="9349503" cy="0"/>
          </a:xfrm>
          <a:prstGeom prst="line">
            <a:avLst/>
          </a:prstGeom>
          <a:ln w="12700">
            <a:solidFill>
              <a:srgbClr val="0A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316789D-894B-1BF6-1070-B11FCD04A31F}"/>
              </a:ext>
            </a:extLst>
          </p:cNvPr>
          <p:cNvSpPr txBox="1"/>
          <p:nvPr/>
        </p:nvSpPr>
        <p:spPr>
          <a:xfrm>
            <a:off x="4332976" y="3009222"/>
            <a:ext cx="4064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00823B"/>
                </a:solidFill>
                <a:latin typeface="Arial Black" panose="020B0A04020102020204" pitchFamily="34" charset="0"/>
              </a:rPr>
              <a:t>C</a:t>
            </a:r>
            <a:r>
              <a:rPr lang="en-US" altLang="ko-KR" sz="5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5000" dirty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r>
              <a:rPr lang="en-US" altLang="ko-KR" sz="5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</a:t>
            </a:r>
            <a:r>
              <a:rPr lang="en-US" altLang="ko-KR" sz="50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i</a:t>
            </a:r>
            <a:r>
              <a:rPr lang="en-US" altLang="ko-KR" sz="50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n</a:t>
            </a:r>
            <a:r>
              <a:rPr lang="en-US" altLang="ko-KR" sz="5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g</a:t>
            </a:r>
            <a:endParaRPr lang="ko-KR" altLang="en-US" sz="50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0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4901" t="11677" r="13990"/>
          <a:stretch/>
        </p:blipFill>
        <p:spPr>
          <a:xfrm>
            <a:off x="5072385" y="1965967"/>
            <a:ext cx="4601182" cy="4572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절차 및 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외부환경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214A161-DA19-36FA-0FA1-10D8356B4E45}"/>
              </a:ext>
            </a:extLst>
          </p:cNvPr>
          <p:cNvSpPr txBox="1"/>
          <p:nvPr/>
        </p:nvSpPr>
        <p:spPr>
          <a:xfrm>
            <a:off x="2193853" y="1439578"/>
            <a:ext cx="7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C3E79-6692-C434-13B0-C17B9D3D0444}"/>
              </a:ext>
            </a:extLst>
          </p:cNvPr>
          <p:cNvSpPr txBox="1"/>
          <p:nvPr/>
        </p:nvSpPr>
        <p:spPr>
          <a:xfrm>
            <a:off x="2193853" y="1828090"/>
            <a:ext cx="2376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콜맨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법인 철수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4570293" y="1439578"/>
            <a:ext cx="6918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코로나 전</a:t>
            </a:r>
            <a:r>
              <a:rPr lang="en-US" altLang="ko-KR" dirty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캠핑용품 </a:t>
            </a:r>
            <a:r>
              <a:rPr lang="ko-KR" altLang="en-US" dirty="0" smtClean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시장의 위축</a:t>
            </a:r>
            <a:endParaRPr lang="en-US" altLang="ko-KR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18490" y="2354116"/>
            <a:ext cx="754109" cy="742401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대각선 방향 모서리 1">
            <a:extLst>
              <a:ext uri="{FF2B5EF4-FFF2-40B4-BE49-F238E27FC236}">
                <a16:creationId xmlns:a16="http://schemas.microsoft.com/office/drawing/2014/main" id="{6B9187D7-5297-CDAE-0989-D3C78163FC93}"/>
              </a:ext>
            </a:extLst>
          </p:cNvPr>
          <p:cNvSpPr/>
          <p:nvPr/>
        </p:nvSpPr>
        <p:spPr>
          <a:xfrm rot="5400000">
            <a:off x="-1200160" y="3127498"/>
            <a:ext cx="4537281" cy="1366187"/>
          </a:xfrm>
          <a:prstGeom prst="round2DiagRect">
            <a:avLst/>
          </a:prstGeom>
          <a:solidFill>
            <a:srgbClr val="E4E8E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495545" y="1639249"/>
            <a:ext cx="1214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산업</a:t>
            </a:r>
            <a:r>
              <a:rPr lang="ko-KR" altLang="en-US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차원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8809429" y="5485865"/>
            <a:ext cx="9602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네이버 뉴스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133389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절차 및 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외부환경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214A161-DA19-36FA-0FA1-10D8356B4E45}"/>
              </a:ext>
            </a:extLst>
          </p:cNvPr>
          <p:cNvSpPr txBox="1"/>
          <p:nvPr/>
        </p:nvSpPr>
        <p:spPr>
          <a:xfrm>
            <a:off x="2193853" y="1439578"/>
            <a:ext cx="7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C3E79-6692-C434-13B0-C17B9D3D0444}"/>
              </a:ext>
            </a:extLst>
          </p:cNvPr>
          <p:cNvSpPr txBox="1"/>
          <p:nvPr/>
        </p:nvSpPr>
        <p:spPr>
          <a:xfrm>
            <a:off x="2193853" y="1828090"/>
            <a:ext cx="2376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기존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고객층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4232371" y="1894588"/>
            <a:ext cx="6048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코로나 전</a:t>
            </a:r>
            <a:r>
              <a:rPr lang="ko-KR" altLang="en-US" sz="2000" dirty="0">
                <a:latin typeface="a고딕10" panose="02020600000000000000" pitchFamily="18" charset="-127"/>
                <a:ea typeface="a고딕10" panose="02020600000000000000" pitchFamily="18" charset="-127"/>
              </a:rPr>
              <a:t> 캠핑 검색 연령</a:t>
            </a:r>
            <a:endParaRPr lang="en-US" altLang="ko-KR" sz="20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고딕10" panose="02020600000000000000" pitchFamily="18" charset="-127"/>
                <a:ea typeface="a고딕10" panose="02020600000000000000" pitchFamily="18" charset="-127"/>
              </a:rPr>
              <a:t>주로 </a:t>
            </a:r>
            <a:r>
              <a:rPr lang="en-US" altLang="ko-KR" sz="2800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40</a:t>
            </a:r>
            <a:r>
              <a:rPr lang="ko-KR" altLang="en-US" sz="2800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</a:t>
            </a:r>
            <a:endParaRPr lang="ko-KR" altLang="en-US" sz="28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33" name="사각형: 둥근 대각선 방향 모서리 1">
            <a:extLst>
              <a:ext uri="{FF2B5EF4-FFF2-40B4-BE49-F238E27FC236}">
                <a16:creationId xmlns:a16="http://schemas.microsoft.com/office/drawing/2014/main" id="{6B9187D7-5297-CDAE-0989-D3C78163FC93}"/>
              </a:ext>
            </a:extLst>
          </p:cNvPr>
          <p:cNvSpPr/>
          <p:nvPr/>
        </p:nvSpPr>
        <p:spPr>
          <a:xfrm rot="5400000">
            <a:off x="-1200160" y="3127498"/>
            <a:ext cx="4537281" cy="1366187"/>
          </a:xfrm>
          <a:prstGeom prst="round2DiagRect">
            <a:avLst/>
          </a:prstGeom>
          <a:solidFill>
            <a:srgbClr val="E4E8E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495545" y="1639249"/>
            <a:ext cx="1368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개인</a:t>
            </a:r>
            <a:r>
              <a:rPr lang="ko-KR" altLang="en-US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차원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7464"/>
          <a:stretch/>
        </p:blipFill>
        <p:spPr>
          <a:xfrm>
            <a:off x="3643624" y="3193036"/>
            <a:ext cx="7858692" cy="17979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3803473" y="2998741"/>
            <a:ext cx="4797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2018-2019 </a:t>
            </a:r>
            <a:r>
              <a: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캠핑 연령별 </a:t>
            </a:r>
            <a:r>
              <a:rPr lang="ko-KR" altLang="en-US" sz="16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검색량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65806" y="3365219"/>
            <a:ext cx="1002891" cy="17025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절차 및 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외부환경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214A161-DA19-36FA-0FA1-10D8356B4E45}"/>
              </a:ext>
            </a:extLst>
          </p:cNvPr>
          <p:cNvSpPr txBox="1"/>
          <p:nvPr/>
        </p:nvSpPr>
        <p:spPr>
          <a:xfrm>
            <a:off x="2193853" y="1439578"/>
            <a:ext cx="7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4132491" y="1087966"/>
            <a:ext cx="604815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코로나 전</a:t>
            </a:r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 캠핑의 잠재적 고객층은</a:t>
            </a:r>
            <a:endParaRPr lang="en-US" altLang="ko-KR" dirty="0"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대체적으로 </a:t>
            </a:r>
            <a:r>
              <a:rPr lang="ko-KR" altLang="en-US" sz="2800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가정이 있는 </a:t>
            </a:r>
            <a:r>
              <a:rPr lang="en-US" altLang="ko-KR" sz="2800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40</a:t>
            </a:r>
            <a:r>
              <a:rPr lang="ko-KR" altLang="en-US" sz="2800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</a:t>
            </a:r>
          </a:p>
        </p:txBody>
      </p:sp>
      <p:sp>
        <p:nvSpPr>
          <p:cNvPr id="33" name="사각형: 둥근 대각선 방향 모서리 1">
            <a:extLst>
              <a:ext uri="{FF2B5EF4-FFF2-40B4-BE49-F238E27FC236}">
                <a16:creationId xmlns:a16="http://schemas.microsoft.com/office/drawing/2014/main" id="{6B9187D7-5297-CDAE-0989-D3C78163FC93}"/>
              </a:ext>
            </a:extLst>
          </p:cNvPr>
          <p:cNvSpPr/>
          <p:nvPr/>
        </p:nvSpPr>
        <p:spPr>
          <a:xfrm rot="5400000">
            <a:off x="-1200160" y="3127498"/>
            <a:ext cx="4537281" cy="1366187"/>
          </a:xfrm>
          <a:prstGeom prst="round2DiagRect">
            <a:avLst/>
          </a:prstGeom>
          <a:solidFill>
            <a:srgbClr val="E4E8E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495545" y="1639249"/>
            <a:ext cx="1368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개인</a:t>
            </a:r>
            <a:r>
              <a:rPr lang="ko-KR" altLang="en-US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차원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0" t="2969" r="2401" b="845"/>
          <a:stretch/>
        </p:blipFill>
        <p:spPr>
          <a:xfrm>
            <a:off x="2763588" y="2402037"/>
            <a:ext cx="4868400" cy="3728704"/>
          </a:xfrm>
          <a:prstGeom prst="rect">
            <a:avLst/>
          </a:prstGeom>
          <a:effectLst/>
        </p:spPr>
      </p:pic>
      <p:sp>
        <p:nvSpPr>
          <p:cNvPr id="30" name="타원 29"/>
          <p:cNvSpPr/>
          <p:nvPr/>
        </p:nvSpPr>
        <p:spPr>
          <a:xfrm>
            <a:off x="4357157" y="3600873"/>
            <a:ext cx="1370493" cy="137049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>
            <a:outerShdw blurRad="127000" sx="102000" sy="102000" algn="ctr" rotWithShape="0">
              <a:srgbClr val="0000FF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59166" y="2684856"/>
            <a:ext cx="1136969" cy="113696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>
            <a:outerShdw blurRad="127000" sx="102000" sy="102000" algn="ctr" rotWithShape="0">
              <a:srgbClr val="0000FF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123496" y="4783275"/>
            <a:ext cx="1225751" cy="1225751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>
            <a:outerShdw blurRad="127000" sx="102000" sy="102000" algn="ctr" rotWithShape="0">
              <a:srgbClr val="0000FF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3172192" y="5468468"/>
            <a:ext cx="9602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트위터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2018.04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563" y="2360466"/>
            <a:ext cx="2902263" cy="364855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B2C3E79-6692-C434-13B0-C17B9D3D0444}"/>
              </a:ext>
            </a:extLst>
          </p:cNvPr>
          <p:cNvSpPr txBox="1"/>
          <p:nvPr/>
        </p:nvSpPr>
        <p:spPr>
          <a:xfrm>
            <a:off x="2193853" y="1828090"/>
            <a:ext cx="2376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기존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고객층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10593647" y="5818880"/>
            <a:ext cx="9602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네이버 뉴스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2018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229600" y="3491131"/>
            <a:ext cx="511277" cy="431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029443" y="3861311"/>
            <a:ext cx="511277" cy="431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589679">
            <a:off x="8257445" y="5012351"/>
            <a:ext cx="1229270" cy="431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823575" y="2468886"/>
            <a:ext cx="511277" cy="431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225557" y="3947145"/>
            <a:ext cx="1002891" cy="7234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30" grpId="0" animBg="1"/>
      <p:bldP spid="31" grpId="0" animBg="1"/>
      <p:bldP spid="32" grpId="0" animBg="1"/>
      <p:bldP spid="3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9905" r="36229" b="10745"/>
          <a:stretch/>
        </p:blipFill>
        <p:spPr>
          <a:xfrm>
            <a:off x="4509314" y="4321694"/>
            <a:ext cx="5238143" cy="1686062"/>
          </a:xfrm>
          <a:prstGeom prst="rect">
            <a:avLst/>
          </a:prstGeom>
        </p:spPr>
      </p:pic>
      <p:sp>
        <p:nvSpPr>
          <p:cNvPr id="30" name="모서리가 둥근 직사각형 3">
            <a:extLst>
              <a:ext uri="{FF2B5EF4-FFF2-40B4-BE49-F238E27FC236}">
                <a16:creationId xmlns:a16="http://schemas.microsoft.com/office/drawing/2014/main" id="{2508AAB9-E45B-46A3-AF26-9B5042E1390C}"/>
              </a:ext>
            </a:extLst>
          </p:cNvPr>
          <p:cNvSpPr/>
          <p:nvPr/>
        </p:nvSpPr>
        <p:spPr>
          <a:xfrm>
            <a:off x="5002417" y="4452456"/>
            <a:ext cx="680916" cy="387060"/>
          </a:xfrm>
          <a:prstGeom prst="roundRect">
            <a:avLst>
              <a:gd name="adj" fmla="val 21210"/>
            </a:avLst>
          </a:prstGeom>
          <a:solidFill>
            <a:srgbClr val="E4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절차 및 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외부환경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214A161-DA19-36FA-0FA1-10D8356B4E45}"/>
              </a:ext>
            </a:extLst>
          </p:cNvPr>
          <p:cNvSpPr txBox="1"/>
          <p:nvPr/>
        </p:nvSpPr>
        <p:spPr>
          <a:xfrm>
            <a:off x="2193853" y="1439578"/>
            <a:ext cx="7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C3E79-6692-C434-13B0-C17B9D3D0444}"/>
              </a:ext>
            </a:extLst>
          </p:cNvPr>
          <p:cNvSpPr txBox="1"/>
          <p:nvPr/>
        </p:nvSpPr>
        <p:spPr>
          <a:xfrm>
            <a:off x="2193853" y="1828090"/>
            <a:ext cx="2376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잠재고객층의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변화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3" name="사각형: 둥근 대각선 방향 모서리 1">
            <a:extLst>
              <a:ext uri="{FF2B5EF4-FFF2-40B4-BE49-F238E27FC236}">
                <a16:creationId xmlns:a16="http://schemas.microsoft.com/office/drawing/2014/main" id="{6B9187D7-5297-CDAE-0989-D3C78163FC93}"/>
              </a:ext>
            </a:extLst>
          </p:cNvPr>
          <p:cNvSpPr/>
          <p:nvPr/>
        </p:nvSpPr>
        <p:spPr>
          <a:xfrm rot="5400000">
            <a:off x="-1200160" y="3127498"/>
            <a:ext cx="4537281" cy="1366187"/>
          </a:xfrm>
          <a:prstGeom prst="round2DiagRect">
            <a:avLst/>
          </a:prstGeom>
          <a:solidFill>
            <a:srgbClr val="E4E8E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495545" y="1639249"/>
            <a:ext cx="1368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개인</a:t>
            </a:r>
            <a:r>
              <a:rPr lang="ko-KR" altLang="en-US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차원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48" t="16547" r="36881" b="-16547"/>
          <a:stretch/>
        </p:blipFill>
        <p:spPr>
          <a:xfrm>
            <a:off x="4509315" y="2274648"/>
            <a:ext cx="5164252" cy="24034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5092960" y="4492098"/>
            <a:ext cx="499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남자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8" name="모서리가 둥근 직사각형 3">
            <a:extLst>
              <a:ext uri="{FF2B5EF4-FFF2-40B4-BE49-F238E27FC236}">
                <a16:creationId xmlns:a16="http://schemas.microsoft.com/office/drawing/2014/main" id="{2508AAB9-E45B-46A3-AF26-9B5042E1390C}"/>
              </a:ext>
            </a:extLst>
          </p:cNvPr>
          <p:cNvSpPr/>
          <p:nvPr/>
        </p:nvSpPr>
        <p:spPr>
          <a:xfrm>
            <a:off x="5002417" y="2500051"/>
            <a:ext cx="680916" cy="387060"/>
          </a:xfrm>
          <a:prstGeom prst="roundRect">
            <a:avLst>
              <a:gd name="adj" fmla="val 18938"/>
            </a:avLst>
          </a:prstGeom>
          <a:solidFill>
            <a:srgbClr val="E4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5092961" y="2542030"/>
            <a:ext cx="499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여자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126A8ED-0E10-7B05-BF28-76572C61EC5D}"/>
              </a:ext>
            </a:extLst>
          </p:cNvPr>
          <p:cNvCxnSpPr>
            <a:cxnSpLocks/>
          </p:cNvCxnSpPr>
          <p:nvPr/>
        </p:nvCxnSpPr>
        <p:spPr>
          <a:xfrm>
            <a:off x="8616336" y="1934182"/>
            <a:ext cx="2" cy="4009227"/>
          </a:xfrm>
          <a:prstGeom prst="line">
            <a:avLst/>
          </a:prstGeom>
          <a:ln w="3175">
            <a:solidFill>
              <a:srgbClr val="008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EDCD711-AAB2-15FE-1424-8DA4F6940BF4}"/>
              </a:ext>
            </a:extLst>
          </p:cNvPr>
          <p:cNvGrpSpPr/>
          <p:nvPr/>
        </p:nvGrpSpPr>
        <p:grpSpPr>
          <a:xfrm>
            <a:off x="8439071" y="2311275"/>
            <a:ext cx="354532" cy="354532"/>
            <a:chOff x="6942667" y="2175934"/>
            <a:chExt cx="1888067" cy="188806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474B247-7A51-1754-F271-3A17BEE3742B}"/>
                </a:ext>
              </a:extLst>
            </p:cNvPr>
            <p:cNvSpPr/>
            <p:nvPr/>
          </p:nvSpPr>
          <p:spPr>
            <a:xfrm>
              <a:off x="6942667" y="2175934"/>
              <a:ext cx="1888067" cy="1888067"/>
            </a:xfrm>
            <a:prstGeom prst="ellipse">
              <a:avLst/>
            </a:prstGeom>
            <a:solidFill>
              <a:srgbClr val="14E204">
                <a:alpha val="35686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81AC77E-6E77-07C1-0237-505DBD9B485E}"/>
                </a:ext>
              </a:extLst>
            </p:cNvPr>
            <p:cNvSpPr/>
            <p:nvPr/>
          </p:nvSpPr>
          <p:spPr>
            <a:xfrm>
              <a:off x="7313665" y="2546932"/>
              <a:ext cx="1146068" cy="1146068"/>
            </a:xfrm>
            <a:prstGeom prst="ellipse">
              <a:avLst/>
            </a:prstGeom>
            <a:solidFill>
              <a:srgbClr val="0FB103">
                <a:alpha val="56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8616336" y="1953380"/>
            <a:ext cx="15421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코로나 후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 급증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8071339" y="826292"/>
            <a:ext cx="3506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MZ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세대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(2-30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대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) </a:t>
            </a:r>
            <a:endParaRPr lang="en-US" altLang="ko-KR" sz="2000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r"/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캠핑 </a:t>
            </a:r>
            <a:r>
              <a:rPr lang="ko-KR" altLang="en-US" sz="20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검색량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변화 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추이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126A8ED-0E10-7B05-BF28-76572C61EC5D}"/>
              </a:ext>
            </a:extLst>
          </p:cNvPr>
          <p:cNvCxnSpPr>
            <a:cxnSpLocks/>
          </p:cNvCxnSpPr>
          <p:nvPr/>
        </p:nvCxnSpPr>
        <p:spPr>
          <a:xfrm>
            <a:off x="7581838" y="1934182"/>
            <a:ext cx="2" cy="4009227"/>
          </a:xfrm>
          <a:prstGeom prst="line">
            <a:avLst/>
          </a:prstGeom>
          <a:ln w="3175">
            <a:solidFill>
              <a:srgbClr val="008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EDCD711-AAB2-15FE-1424-8DA4F6940BF4}"/>
              </a:ext>
            </a:extLst>
          </p:cNvPr>
          <p:cNvGrpSpPr/>
          <p:nvPr/>
        </p:nvGrpSpPr>
        <p:grpSpPr>
          <a:xfrm>
            <a:off x="7404573" y="2311275"/>
            <a:ext cx="354532" cy="354532"/>
            <a:chOff x="6942667" y="2175934"/>
            <a:chExt cx="1888067" cy="188806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474B247-7A51-1754-F271-3A17BEE3742B}"/>
                </a:ext>
              </a:extLst>
            </p:cNvPr>
            <p:cNvSpPr/>
            <p:nvPr/>
          </p:nvSpPr>
          <p:spPr>
            <a:xfrm>
              <a:off x="6942667" y="2175934"/>
              <a:ext cx="1888067" cy="1888067"/>
            </a:xfrm>
            <a:prstGeom prst="ellipse">
              <a:avLst/>
            </a:prstGeom>
            <a:solidFill>
              <a:srgbClr val="14E204">
                <a:alpha val="35686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81AC77E-6E77-07C1-0237-505DBD9B485E}"/>
                </a:ext>
              </a:extLst>
            </p:cNvPr>
            <p:cNvSpPr/>
            <p:nvPr/>
          </p:nvSpPr>
          <p:spPr>
            <a:xfrm>
              <a:off x="7313665" y="2546932"/>
              <a:ext cx="1146068" cy="1146068"/>
            </a:xfrm>
            <a:prstGeom prst="ellipse">
              <a:avLst/>
            </a:prstGeom>
            <a:solidFill>
              <a:srgbClr val="0FB103">
                <a:alpha val="56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6147269" y="1953380"/>
            <a:ext cx="15421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캠핑클럽</a:t>
            </a:r>
            <a:r>
              <a:rPr lang="ko-KR" altLang="en-US" sz="16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 방영 </a:t>
            </a:r>
            <a:endParaRPr lang="ko-KR" altLang="en-US" sz="16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11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84" y="4487895"/>
            <a:ext cx="9229725" cy="1800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12" y="2811988"/>
            <a:ext cx="9105900" cy="1485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절차 및 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외부환경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214A161-DA19-36FA-0FA1-10D8356B4E45}"/>
              </a:ext>
            </a:extLst>
          </p:cNvPr>
          <p:cNvSpPr txBox="1"/>
          <p:nvPr/>
        </p:nvSpPr>
        <p:spPr>
          <a:xfrm>
            <a:off x="2193853" y="1439578"/>
            <a:ext cx="7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C3E79-6692-C434-13B0-C17B9D3D0444}"/>
              </a:ext>
            </a:extLst>
          </p:cNvPr>
          <p:cNvSpPr txBox="1"/>
          <p:nvPr/>
        </p:nvSpPr>
        <p:spPr>
          <a:xfrm>
            <a:off x="2193853" y="1828090"/>
            <a:ext cx="2376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잠재고객층의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변화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3" name="사각형: 둥근 대각선 방향 모서리 1">
            <a:extLst>
              <a:ext uri="{FF2B5EF4-FFF2-40B4-BE49-F238E27FC236}">
                <a16:creationId xmlns:a16="http://schemas.microsoft.com/office/drawing/2014/main" id="{6B9187D7-5297-CDAE-0989-D3C78163FC93}"/>
              </a:ext>
            </a:extLst>
          </p:cNvPr>
          <p:cNvSpPr/>
          <p:nvPr/>
        </p:nvSpPr>
        <p:spPr>
          <a:xfrm rot="5400000">
            <a:off x="-1200160" y="3127498"/>
            <a:ext cx="4537281" cy="1366187"/>
          </a:xfrm>
          <a:prstGeom prst="round2DiagRect">
            <a:avLst/>
          </a:prstGeom>
          <a:solidFill>
            <a:srgbClr val="E4E8E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495545" y="1639249"/>
            <a:ext cx="1368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개인</a:t>
            </a:r>
            <a:r>
              <a:rPr lang="ko-KR" altLang="en-US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차원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126A8ED-0E10-7B05-BF28-76572C61EC5D}"/>
              </a:ext>
            </a:extLst>
          </p:cNvPr>
          <p:cNvCxnSpPr>
            <a:cxnSpLocks/>
          </p:cNvCxnSpPr>
          <p:nvPr/>
        </p:nvCxnSpPr>
        <p:spPr>
          <a:xfrm>
            <a:off x="6814217" y="1981843"/>
            <a:ext cx="0" cy="4328719"/>
          </a:xfrm>
          <a:prstGeom prst="line">
            <a:avLst/>
          </a:prstGeom>
          <a:ln w="3175">
            <a:solidFill>
              <a:srgbClr val="008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EDCD711-AAB2-15FE-1424-8DA4F6940BF4}"/>
              </a:ext>
            </a:extLst>
          </p:cNvPr>
          <p:cNvGrpSpPr/>
          <p:nvPr/>
        </p:nvGrpSpPr>
        <p:grpSpPr>
          <a:xfrm>
            <a:off x="6636950" y="2678428"/>
            <a:ext cx="354532" cy="354532"/>
            <a:chOff x="6942667" y="2175934"/>
            <a:chExt cx="1888067" cy="188806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474B247-7A51-1754-F271-3A17BEE3742B}"/>
                </a:ext>
              </a:extLst>
            </p:cNvPr>
            <p:cNvSpPr/>
            <p:nvPr/>
          </p:nvSpPr>
          <p:spPr>
            <a:xfrm>
              <a:off x="6942667" y="2175934"/>
              <a:ext cx="1888067" cy="1888067"/>
            </a:xfrm>
            <a:prstGeom prst="ellipse">
              <a:avLst/>
            </a:prstGeom>
            <a:solidFill>
              <a:srgbClr val="14E204">
                <a:alpha val="35686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81AC77E-6E77-07C1-0237-505DBD9B485E}"/>
                </a:ext>
              </a:extLst>
            </p:cNvPr>
            <p:cNvSpPr/>
            <p:nvPr/>
          </p:nvSpPr>
          <p:spPr>
            <a:xfrm>
              <a:off x="7313665" y="2546932"/>
              <a:ext cx="1146068" cy="1146068"/>
            </a:xfrm>
            <a:prstGeom prst="ellipse">
              <a:avLst/>
            </a:prstGeom>
            <a:solidFill>
              <a:srgbClr val="0FB103">
                <a:alpha val="56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6866967" y="2233357"/>
            <a:ext cx="15421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코로나 후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 급증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193853" y="2791603"/>
            <a:ext cx="993203" cy="42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193853" y="4398553"/>
            <a:ext cx="993203" cy="42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701155" y="3114221"/>
            <a:ext cx="1006755" cy="387060"/>
            <a:chOff x="3187056" y="2500051"/>
            <a:chExt cx="680916" cy="387060"/>
          </a:xfrm>
        </p:grpSpPr>
        <p:sp>
          <p:nvSpPr>
            <p:cNvPr id="28" name="모서리가 둥근 직사각형 3">
              <a:extLst>
                <a:ext uri="{FF2B5EF4-FFF2-40B4-BE49-F238E27FC236}">
                  <a16:creationId xmlns:a16="http://schemas.microsoft.com/office/drawing/2014/main" id="{2508AAB9-E45B-46A3-AF26-9B5042E1390C}"/>
                </a:ext>
              </a:extLst>
            </p:cNvPr>
            <p:cNvSpPr/>
            <p:nvPr/>
          </p:nvSpPr>
          <p:spPr>
            <a:xfrm>
              <a:off x="3187056" y="2500051"/>
              <a:ext cx="680916" cy="387060"/>
            </a:xfrm>
            <a:prstGeom prst="roundRect">
              <a:avLst>
                <a:gd name="adj" fmla="val 18938"/>
              </a:avLst>
            </a:prstGeom>
            <a:solidFill>
              <a:srgbClr val="E4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3198641" y="2542030"/>
              <a:ext cx="6693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테이블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701155" y="4958488"/>
            <a:ext cx="1006755" cy="387060"/>
            <a:chOff x="3187056" y="2500051"/>
            <a:chExt cx="680916" cy="387060"/>
          </a:xfrm>
        </p:grpSpPr>
        <p:sp>
          <p:nvSpPr>
            <p:cNvPr id="44" name="모서리가 둥근 직사각형 3">
              <a:extLst>
                <a:ext uri="{FF2B5EF4-FFF2-40B4-BE49-F238E27FC236}">
                  <a16:creationId xmlns:a16="http://schemas.microsoft.com/office/drawing/2014/main" id="{2508AAB9-E45B-46A3-AF26-9B5042E1390C}"/>
                </a:ext>
              </a:extLst>
            </p:cNvPr>
            <p:cNvSpPr/>
            <p:nvPr/>
          </p:nvSpPr>
          <p:spPr>
            <a:xfrm>
              <a:off x="3187056" y="2500051"/>
              <a:ext cx="680916" cy="387060"/>
            </a:xfrm>
            <a:prstGeom prst="roundRect">
              <a:avLst>
                <a:gd name="adj" fmla="val 18938"/>
              </a:avLst>
            </a:prstGeom>
            <a:solidFill>
              <a:srgbClr val="E4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3192578" y="2533065"/>
              <a:ext cx="6693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랜턴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9124009" y="817500"/>
            <a:ext cx="2454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캠핑용품 </a:t>
            </a:r>
            <a:r>
              <a:rPr lang="ko-KR" altLang="en-US" sz="20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구매동향</a:t>
            </a:r>
            <a:endParaRPr lang="en-US" altLang="ko-KR" sz="2000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r"/>
            <a:r>
              <a:rPr lang="en-US" altLang="ko-KR" sz="16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(</a:t>
            </a:r>
            <a:r>
              <a:rPr lang="ko-KR" altLang="en-US" sz="16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네이버 쇼핑리뷰개수</a:t>
            </a:r>
            <a:r>
              <a:rPr lang="en-US" altLang="ko-KR" sz="16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16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기준</a:t>
            </a:r>
            <a:r>
              <a:rPr lang="en-US" altLang="ko-KR" sz="16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)</a:t>
            </a:r>
            <a:endParaRPr lang="ko-KR" altLang="en-US" sz="16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6877857" y="1979139"/>
            <a:ext cx="9602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년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월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47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절차 및 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외부환경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214A161-DA19-36FA-0FA1-10D8356B4E45}"/>
              </a:ext>
            </a:extLst>
          </p:cNvPr>
          <p:cNvSpPr txBox="1"/>
          <p:nvPr/>
        </p:nvSpPr>
        <p:spPr>
          <a:xfrm>
            <a:off x="2193853" y="1439578"/>
            <a:ext cx="7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C3E79-6692-C434-13B0-C17B9D3D0444}"/>
              </a:ext>
            </a:extLst>
          </p:cNvPr>
          <p:cNvSpPr txBox="1"/>
          <p:nvPr/>
        </p:nvSpPr>
        <p:spPr>
          <a:xfrm>
            <a:off x="2193853" y="1828090"/>
            <a:ext cx="2376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캠핑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신혼여행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5012572" y="1318086"/>
            <a:ext cx="6048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코로나</a:t>
            </a:r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로 인해</a:t>
            </a:r>
            <a:r>
              <a:rPr lang="en-US" altLang="ko-KR" dirty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캠핑이</a:t>
            </a:r>
            <a:r>
              <a:rPr lang="en-US" altLang="ko-KR" dirty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신혼여행의 대체제</a:t>
            </a:r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가 되기도 함</a:t>
            </a:r>
          </a:p>
        </p:txBody>
      </p:sp>
      <p:sp>
        <p:nvSpPr>
          <p:cNvPr id="33" name="사각형: 둥근 대각선 방향 모서리 1">
            <a:extLst>
              <a:ext uri="{FF2B5EF4-FFF2-40B4-BE49-F238E27FC236}">
                <a16:creationId xmlns:a16="http://schemas.microsoft.com/office/drawing/2014/main" id="{6B9187D7-5297-CDAE-0989-D3C78163FC93}"/>
              </a:ext>
            </a:extLst>
          </p:cNvPr>
          <p:cNvSpPr/>
          <p:nvPr/>
        </p:nvSpPr>
        <p:spPr>
          <a:xfrm rot="5400000">
            <a:off x="-1200160" y="3127498"/>
            <a:ext cx="4537281" cy="1366187"/>
          </a:xfrm>
          <a:prstGeom prst="round2DiagRect">
            <a:avLst/>
          </a:prstGeom>
          <a:solidFill>
            <a:srgbClr val="E4E8E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495545" y="1639249"/>
            <a:ext cx="1368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개인</a:t>
            </a:r>
            <a:r>
              <a:rPr lang="ko-KR" altLang="en-US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차원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l="18850" t="10580" r="18104"/>
          <a:stretch/>
        </p:blipFill>
        <p:spPr>
          <a:xfrm>
            <a:off x="5421324" y="1817593"/>
            <a:ext cx="4073894" cy="4622511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7882569" y="3541305"/>
            <a:ext cx="906187" cy="9061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439977" y="4300416"/>
            <a:ext cx="948847" cy="94884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9882275" y="5932285"/>
            <a:ext cx="9613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네이버 뉴스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2020.03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195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절차 및 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외부환경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9877" t="10654" r="19569"/>
          <a:stretch/>
        </p:blipFill>
        <p:spPr>
          <a:xfrm>
            <a:off x="6411018" y="1525533"/>
            <a:ext cx="3971859" cy="4688328"/>
          </a:xfrm>
          <a:prstGeom prst="rect">
            <a:avLst/>
          </a:prstGeom>
        </p:spPr>
      </p:pic>
      <p:sp>
        <p:nvSpPr>
          <p:cNvPr id="47" name="사각형: 둥근 모서리 22">
            <a:extLst>
              <a:ext uri="{FF2B5EF4-FFF2-40B4-BE49-F238E27FC236}">
                <a16:creationId xmlns:a16="http://schemas.microsoft.com/office/drawing/2014/main" id="{7726E24B-30BE-29B3-20CA-EC7BB910280F}"/>
              </a:ext>
            </a:extLst>
          </p:cNvPr>
          <p:cNvSpPr/>
          <p:nvPr/>
        </p:nvSpPr>
        <p:spPr>
          <a:xfrm>
            <a:off x="2062988" y="2742926"/>
            <a:ext cx="2979032" cy="3336306"/>
          </a:xfrm>
          <a:prstGeom prst="roundRect">
            <a:avLst>
              <a:gd name="adj" fmla="val 1024"/>
            </a:avLst>
          </a:prstGeom>
          <a:solidFill>
            <a:schemeClr val="bg1"/>
          </a:solidFill>
          <a:ln>
            <a:solidFill>
              <a:srgbClr val="C1C1C1"/>
            </a:solidFill>
          </a:ln>
          <a:effectLst>
            <a:outerShdw blurRad="1143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14A161-DA19-36FA-0FA1-10D8356B4E45}"/>
              </a:ext>
            </a:extLst>
          </p:cNvPr>
          <p:cNvSpPr txBox="1"/>
          <p:nvPr/>
        </p:nvSpPr>
        <p:spPr>
          <a:xfrm>
            <a:off x="2193853" y="1439578"/>
            <a:ext cx="7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C3E79-6692-C434-13B0-C17B9D3D0444}"/>
              </a:ext>
            </a:extLst>
          </p:cNvPr>
          <p:cNvSpPr txBox="1"/>
          <p:nvPr/>
        </p:nvSpPr>
        <p:spPr>
          <a:xfrm>
            <a:off x="2193853" y="1828090"/>
            <a:ext cx="2376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캠핑카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규제 완화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2281480" y="3884556"/>
            <a:ext cx="2716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튜닝 </a:t>
            </a:r>
            <a:r>
              <a:rPr lang="en-US" altLang="ko-KR" sz="1600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3.5</a:t>
            </a:r>
            <a:r>
              <a:rPr lang="ko-KR" altLang="en-US" sz="1600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배 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증가</a:t>
            </a:r>
            <a:endParaRPr lang="ko-KR" altLang="en-US" sz="1600" dirty="0">
              <a:solidFill>
                <a:srgbClr val="0E9F03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98823" y="4374117"/>
            <a:ext cx="1689628" cy="1488775"/>
            <a:chOff x="2486718" y="3672508"/>
            <a:chExt cx="1689628" cy="1488775"/>
          </a:xfrm>
        </p:grpSpPr>
        <p:sp>
          <p:nvSpPr>
            <p:cNvPr id="3" name="직사각형 2"/>
            <p:cNvSpPr/>
            <p:nvPr/>
          </p:nvSpPr>
          <p:spPr>
            <a:xfrm>
              <a:off x="2979872" y="4501311"/>
              <a:ext cx="202223" cy="28558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527516" y="4048339"/>
              <a:ext cx="211016" cy="738554"/>
            </a:xfrm>
            <a:prstGeom prst="rect">
              <a:avLst/>
            </a:prstGeom>
            <a:solidFill>
              <a:srgbClr val="0E9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CA40922-086D-8506-A5D5-A8E8B25F9285}"/>
                </a:ext>
              </a:extLst>
            </p:cNvPr>
            <p:cNvCxnSpPr>
              <a:cxnSpLocks/>
            </p:cNvCxnSpPr>
            <p:nvPr/>
          </p:nvCxnSpPr>
          <p:spPr>
            <a:xfrm>
              <a:off x="2486718" y="4786892"/>
              <a:ext cx="1689628" cy="0"/>
            </a:xfrm>
            <a:prstGeom prst="line">
              <a:avLst/>
            </a:prstGeom>
            <a:ln w="3175">
              <a:solidFill>
                <a:schemeClr val="bg2">
                  <a:lumMod val="75000"/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2828121" y="4899673"/>
              <a:ext cx="4946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2020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3385698" y="4899673"/>
              <a:ext cx="4946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2021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DD7A8E-B586-281A-CE3F-3B81CD366D78}"/>
                </a:ext>
              </a:extLst>
            </p:cNvPr>
            <p:cNvSpPr txBox="1"/>
            <p:nvPr/>
          </p:nvSpPr>
          <p:spPr>
            <a:xfrm>
              <a:off x="2847118" y="4161115"/>
              <a:ext cx="45665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2">
                      <a:lumMod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2</a:t>
              </a:r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천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2DD7A8E-B586-281A-CE3F-3B81CD366D78}"/>
                </a:ext>
              </a:extLst>
            </p:cNvPr>
            <p:cNvSpPr txBox="1"/>
            <p:nvPr/>
          </p:nvSpPr>
          <p:spPr>
            <a:xfrm>
              <a:off x="3364140" y="3672508"/>
              <a:ext cx="5377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E9F0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7</a:t>
              </a:r>
              <a:r>
                <a:rPr lang="ko-KR" altLang="en-US" sz="1600" dirty="0">
                  <a:solidFill>
                    <a:srgbClr val="0E9F0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천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6487700" y="1333303"/>
            <a:ext cx="9613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네이버 뉴스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2019.08</a:t>
            </a:r>
          </a:p>
        </p:txBody>
      </p:sp>
      <p:sp>
        <p:nvSpPr>
          <p:cNvPr id="16" name="타원 15"/>
          <p:cNvSpPr/>
          <p:nvPr/>
        </p:nvSpPr>
        <p:spPr>
          <a:xfrm>
            <a:off x="8328780" y="3174881"/>
            <a:ext cx="989017" cy="9890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2194364" y="2913562"/>
            <a:ext cx="2716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캠핑용 차량</a:t>
            </a:r>
            <a:endParaRPr lang="ko-KR" altLang="en-US" sz="1600" dirty="0">
              <a:solidFill>
                <a:srgbClr val="0E9F03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2194364" y="3214748"/>
            <a:ext cx="2716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개별 소비세 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및</a:t>
            </a:r>
            <a:r>
              <a:rPr lang="ko-KR" altLang="en-US" sz="1600" dirty="0">
                <a:solidFill>
                  <a:srgbClr val="0E9F03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튜닝 규제 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완화</a:t>
            </a:r>
            <a:endParaRPr lang="ko-KR" altLang="en-US" sz="1600" dirty="0">
              <a:solidFill>
                <a:srgbClr val="0E9F03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666296" y="4053833"/>
            <a:ext cx="2333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8976931" y="3988234"/>
            <a:ext cx="1322447" cy="132244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756415" y="2412560"/>
            <a:ext cx="841517" cy="8415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대각선 방향 모서리 1">
            <a:extLst>
              <a:ext uri="{FF2B5EF4-FFF2-40B4-BE49-F238E27FC236}">
                <a16:creationId xmlns:a16="http://schemas.microsoft.com/office/drawing/2014/main" id="{6B9187D7-5297-CDAE-0989-D3C78163FC93}"/>
              </a:ext>
            </a:extLst>
          </p:cNvPr>
          <p:cNvSpPr/>
          <p:nvPr/>
        </p:nvSpPr>
        <p:spPr>
          <a:xfrm rot="5400000">
            <a:off x="-1200160" y="3127498"/>
            <a:ext cx="4537281" cy="1366187"/>
          </a:xfrm>
          <a:prstGeom prst="round2DiagRect">
            <a:avLst/>
          </a:prstGeom>
          <a:solidFill>
            <a:srgbClr val="E4E8E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495545" y="1639249"/>
            <a:ext cx="1214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국가</a:t>
            </a:r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차원</a:t>
            </a:r>
          </a:p>
        </p:txBody>
      </p:sp>
    </p:spTree>
    <p:extLst>
      <p:ext uri="{BB962C8B-B14F-4D97-AF65-F5344CB8AC3E}">
        <p14:creationId xmlns:p14="http://schemas.microsoft.com/office/powerpoint/2010/main" val="276957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15136BF1-01B4-2A00-D12F-49C53149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DDBA9-18EC-171E-59A1-F1A7992C74EB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5C2795-7639-7F1E-A3AF-19986E7718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1F546C-B7AA-B460-3858-B40EA403F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AA5831-34E6-6608-C1EB-F39941CF36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A9C6D5-A6A3-F8AA-1E1A-C54F61F53A21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5DAA1D-90FB-61AE-BA01-B4A05B6BC36E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07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67DD41-D7AD-1FA3-F3AE-B16313B55AA5}"/>
              </a:ext>
            </a:extLst>
          </p:cNvPr>
          <p:cNvSpPr txBox="1"/>
          <p:nvPr/>
        </p:nvSpPr>
        <p:spPr>
          <a:xfrm>
            <a:off x="548051" y="677223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클린디</a:t>
            </a:r>
            <a:r>
              <a:rPr lang="ko-KR" altLang="en-US" sz="27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 </a:t>
            </a:r>
            <a:r>
              <a:rPr lang="en-US" altLang="ko-KR" sz="27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?</a:t>
            </a:r>
            <a:endParaRPr lang="ko-KR" altLang="en-US" sz="27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403238-DCC1-0319-A125-46FB4CB068B9}"/>
              </a:ext>
            </a:extLst>
          </p:cNvPr>
          <p:cNvCxnSpPr>
            <a:cxnSpLocks/>
          </p:cNvCxnSpPr>
          <p:nvPr/>
        </p:nvCxnSpPr>
        <p:spPr>
          <a:xfrm>
            <a:off x="518110" y="1115289"/>
            <a:ext cx="13643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1428287-B0F0-36FB-C94C-6F6059201AEA}"/>
              </a:ext>
            </a:extLst>
          </p:cNvPr>
          <p:cNvGrpSpPr/>
          <p:nvPr/>
        </p:nvGrpSpPr>
        <p:grpSpPr>
          <a:xfrm>
            <a:off x="647750" y="1600843"/>
            <a:ext cx="2961003" cy="6969061"/>
            <a:chOff x="745067" y="1432168"/>
            <a:chExt cx="3090333" cy="727345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6C7F19D-30B3-5AE5-1A76-51E3BC4D531B}"/>
                </a:ext>
              </a:extLst>
            </p:cNvPr>
            <p:cNvGrpSpPr/>
            <p:nvPr/>
          </p:nvGrpSpPr>
          <p:grpSpPr>
            <a:xfrm>
              <a:off x="745067" y="1432168"/>
              <a:ext cx="3090333" cy="7273454"/>
              <a:chOff x="745067" y="1432168"/>
              <a:chExt cx="3090333" cy="7273454"/>
            </a:xfrm>
          </p:grpSpPr>
          <p:pic>
            <p:nvPicPr>
              <p:cNvPr id="24" name="Picture 4" descr="아이폰 11 목업(PNG) 투명배경 이미지 공유">
                <a:extLst>
                  <a:ext uri="{FF2B5EF4-FFF2-40B4-BE49-F238E27FC236}">
                    <a16:creationId xmlns:a16="http://schemas.microsoft.com/office/drawing/2014/main" id="{DE3B46C7-02C3-7979-2DDF-46A2E6C3FD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84" r="21230"/>
              <a:stretch/>
            </p:blipFill>
            <p:spPr bwMode="auto">
              <a:xfrm>
                <a:off x="745067" y="1432168"/>
                <a:ext cx="3090333" cy="7273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D38D338-A893-1D76-504B-515D00E6CB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213" r="7583"/>
              <a:stretch/>
            </p:blipFill>
            <p:spPr>
              <a:xfrm>
                <a:off x="1075267" y="2068581"/>
                <a:ext cx="2561166" cy="224400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EEA5669-F7AE-B633-8CF5-27A8BF446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47" t="2947" r="6716"/>
              <a:stretch/>
            </p:blipFill>
            <p:spPr>
              <a:xfrm>
                <a:off x="1080630" y="4404705"/>
                <a:ext cx="2555803" cy="2265864"/>
              </a:xfrm>
              <a:prstGeom prst="rect">
                <a:avLst/>
              </a:prstGeom>
            </p:spPr>
          </p:pic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4A8AE82-8001-0A3B-E54C-C7ED29BA075F}"/>
                </a:ext>
              </a:extLst>
            </p:cNvPr>
            <p:cNvCxnSpPr>
              <a:cxnSpLocks/>
            </p:cNvCxnSpPr>
            <p:nvPr/>
          </p:nvCxnSpPr>
          <p:spPr>
            <a:xfrm>
              <a:off x="1140594" y="4296427"/>
              <a:ext cx="235984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AC2E1C-111A-74A3-5963-321587209671}"/>
              </a:ext>
            </a:extLst>
          </p:cNvPr>
          <p:cNvGrpSpPr/>
          <p:nvPr/>
        </p:nvGrpSpPr>
        <p:grpSpPr>
          <a:xfrm>
            <a:off x="8306606" y="1929802"/>
            <a:ext cx="3233771" cy="4292988"/>
            <a:chOff x="5520150" y="1452994"/>
            <a:chExt cx="3466742" cy="4602269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43C6DCA-4404-626D-9015-E5A9D30C0D7E}"/>
                </a:ext>
              </a:extLst>
            </p:cNvPr>
            <p:cNvSpPr/>
            <p:nvPr/>
          </p:nvSpPr>
          <p:spPr>
            <a:xfrm>
              <a:off x="5520150" y="1452994"/>
              <a:ext cx="3466742" cy="4602269"/>
            </a:xfrm>
            <a:prstGeom prst="roundRect">
              <a:avLst>
                <a:gd name="adj" fmla="val 1024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38100" dir="2700000" algn="tl" rotWithShape="0">
                <a:schemeClr val="bg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52D2B0F-A341-0086-D420-1A2CC5A2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4270" y="2562299"/>
              <a:ext cx="3258501" cy="243728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61534E1-B378-9CE3-E8BA-EE813F493EE1}"/>
                </a:ext>
              </a:extLst>
            </p:cNvPr>
            <p:cNvSpPr txBox="1"/>
            <p:nvPr/>
          </p:nvSpPr>
          <p:spPr>
            <a:xfrm>
              <a:off x="5681231" y="1924048"/>
              <a:ext cx="6969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A315B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02</a:t>
              </a:r>
              <a:endParaRPr lang="ko-KR" altLang="en-US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FE0A3FE-60B0-9470-C795-C134F0631CED}"/>
              </a:ext>
            </a:extLst>
          </p:cNvPr>
          <p:cNvGrpSpPr/>
          <p:nvPr/>
        </p:nvGrpSpPr>
        <p:grpSpPr>
          <a:xfrm>
            <a:off x="4340794" y="1929802"/>
            <a:ext cx="3233771" cy="4292988"/>
            <a:chOff x="691899" y="1432955"/>
            <a:chExt cx="3466742" cy="460226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D21B24B-0EBC-2044-58A4-340B6C66EA2F}"/>
                </a:ext>
              </a:extLst>
            </p:cNvPr>
            <p:cNvGrpSpPr/>
            <p:nvPr/>
          </p:nvGrpSpPr>
          <p:grpSpPr>
            <a:xfrm>
              <a:off x="691899" y="1432955"/>
              <a:ext cx="3466742" cy="4602269"/>
              <a:chOff x="351233" y="1452994"/>
              <a:chExt cx="3466742" cy="4602269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0CBEC2FD-9D91-AD5D-426B-FB9810245BBD}"/>
                  </a:ext>
                </a:extLst>
              </p:cNvPr>
              <p:cNvSpPr/>
              <p:nvPr/>
            </p:nvSpPr>
            <p:spPr>
              <a:xfrm>
                <a:off x="351233" y="1452994"/>
                <a:ext cx="3466742" cy="4602269"/>
              </a:xfrm>
              <a:prstGeom prst="roundRect">
                <a:avLst>
                  <a:gd name="adj" fmla="val 102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38100" dir="2700000" algn="tl" rotWithShape="0">
                  <a:schemeClr val="bg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9F4C2C-D1F1-F2AC-509B-4FF39DE3FB1C}"/>
                  </a:ext>
                </a:extLst>
              </p:cNvPr>
              <p:cNvSpPr txBox="1"/>
              <p:nvPr/>
            </p:nvSpPr>
            <p:spPr>
              <a:xfrm>
                <a:off x="506590" y="1924048"/>
                <a:ext cx="696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0A315B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</a:rPr>
                  <a:t>01</a:t>
                </a:r>
                <a:endParaRPr lang="ko-KR" altLang="en-US" dirty="0">
                  <a:solidFill>
                    <a:srgbClr val="0A315B"/>
                  </a:solidFill>
                  <a:latin typeface="a고딕17" panose="02020600000000000000" pitchFamily="18" charset="-127"/>
                  <a:ea typeface="a고딕17" panose="02020600000000000000" pitchFamily="18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D3ED95F-03B4-00D5-A575-E66537FD0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590" y="3168664"/>
                <a:ext cx="3188526" cy="2490760"/>
              </a:xfrm>
              <a:prstGeom prst="rect">
                <a:avLst/>
              </a:prstGeom>
            </p:spPr>
          </p:pic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27796D4-66E1-52EF-6A1B-8D3024511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0489" y="2145529"/>
              <a:ext cx="1895292" cy="888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442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절차 및 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외부환경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214A161-DA19-36FA-0FA1-10D8356B4E45}"/>
              </a:ext>
            </a:extLst>
          </p:cNvPr>
          <p:cNvSpPr txBox="1"/>
          <p:nvPr/>
        </p:nvSpPr>
        <p:spPr>
          <a:xfrm>
            <a:off x="2193853" y="1439578"/>
            <a:ext cx="7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C3E79-6692-C434-13B0-C17B9D3D0444}"/>
              </a:ext>
            </a:extLst>
          </p:cNvPr>
          <p:cNvSpPr txBox="1"/>
          <p:nvPr/>
        </p:nvSpPr>
        <p:spPr>
          <a:xfrm>
            <a:off x="2193853" y="1828090"/>
            <a:ext cx="2376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캠핑장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도시 조성 계획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5012572" y="1439578"/>
            <a:ext cx="6048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젊은 신혼부부 유입</a:t>
            </a:r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 위한 </a:t>
            </a:r>
            <a:r>
              <a:rPr lang="ko-KR" altLang="en-US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단지 내 </a:t>
            </a:r>
            <a:r>
              <a:rPr lang="ko-KR" altLang="en-US" dirty="0" err="1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캠핑장</a:t>
            </a:r>
            <a:r>
              <a:rPr lang="ko-KR" altLang="en-US" dirty="0">
                <a:solidFill>
                  <a:srgbClr val="0E9F03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조성</a:t>
            </a:r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 예정 및 완료</a:t>
            </a:r>
          </a:p>
        </p:txBody>
      </p:sp>
      <p:sp>
        <p:nvSpPr>
          <p:cNvPr id="33" name="사각형: 둥근 대각선 방향 모서리 1">
            <a:extLst>
              <a:ext uri="{FF2B5EF4-FFF2-40B4-BE49-F238E27FC236}">
                <a16:creationId xmlns:a16="http://schemas.microsoft.com/office/drawing/2014/main" id="{6B9187D7-5297-CDAE-0989-D3C78163FC93}"/>
              </a:ext>
            </a:extLst>
          </p:cNvPr>
          <p:cNvSpPr/>
          <p:nvPr/>
        </p:nvSpPr>
        <p:spPr>
          <a:xfrm rot="5400000">
            <a:off x="-1200160" y="3127498"/>
            <a:ext cx="4537281" cy="1366187"/>
          </a:xfrm>
          <a:prstGeom prst="round2DiagRect">
            <a:avLst/>
          </a:prstGeom>
          <a:solidFill>
            <a:srgbClr val="E4E8E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495545" y="1639249"/>
            <a:ext cx="1214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국가</a:t>
            </a:r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차원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632" t="10807" r="13148"/>
          <a:stretch/>
        </p:blipFill>
        <p:spPr>
          <a:xfrm>
            <a:off x="5365420" y="1979037"/>
            <a:ext cx="4514094" cy="43398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8809429" y="5485865"/>
            <a:ext cx="9602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네이버 뉴스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2020.01</a:t>
            </a:r>
          </a:p>
        </p:txBody>
      </p:sp>
      <p:sp>
        <p:nvSpPr>
          <p:cNvPr id="22" name="타원 21"/>
          <p:cNvSpPr/>
          <p:nvPr/>
        </p:nvSpPr>
        <p:spPr>
          <a:xfrm>
            <a:off x="8647283" y="3433444"/>
            <a:ext cx="1228510" cy="122851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702127" y="5374483"/>
            <a:ext cx="849251" cy="84925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4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22">
            <a:extLst>
              <a:ext uri="{FF2B5EF4-FFF2-40B4-BE49-F238E27FC236}">
                <a16:creationId xmlns:a16="http://schemas.microsoft.com/office/drawing/2014/main" id="{7726E24B-30BE-29B3-20CA-EC7BB910280F}"/>
              </a:ext>
            </a:extLst>
          </p:cNvPr>
          <p:cNvSpPr/>
          <p:nvPr/>
        </p:nvSpPr>
        <p:spPr>
          <a:xfrm>
            <a:off x="3045142" y="1682096"/>
            <a:ext cx="6911657" cy="571672"/>
          </a:xfrm>
          <a:prstGeom prst="roundRect">
            <a:avLst>
              <a:gd name="adj" fmla="val 32321"/>
            </a:avLst>
          </a:prstGeom>
          <a:solidFill>
            <a:schemeClr val="bg1"/>
          </a:solidFill>
          <a:ln>
            <a:solidFill>
              <a:srgbClr val="CBCCCB"/>
            </a:solidFill>
          </a:ln>
          <a:effectLst>
            <a:outerShdw blurRad="1143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절차 및 방법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2638743" y="1103431"/>
            <a:ext cx="7212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 smtClean="0">
                <a:latin typeface="a고딕10" panose="02020600000000000000" pitchFamily="18" charset="-127"/>
                <a:ea typeface="a고딕10" panose="02020600000000000000" pitchFamily="18" charset="-127"/>
              </a:rPr>
              <a:t>엔데믹으로</a:t>
            </a:r>
            <a:r>
              <a:rPr lang="en-US" altLang="ko-KR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해외 여행 수요 증가</a:t>
            </a:r>
            <a:endParaRPr lang="ko-KR" altLang="en-US" sz="2400" dirty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외부환경 분석 결론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9981" b="1"/>
          <a:stretch/>
        </p:blipFill>
        <p:spPr>
          <a:xfrm>
            <a:off x="3527516" y="1811454"/>
            <a:ext cx="5743575" cy="3734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53201" t="19905" b="10745"/>
          <a:stretch/>
        </p:blipFill>
        <p:spPr>
          <a:xfrm>
            <a:off x="4527367" y="4785229"/>
            <a:ext cx="3844122" cy="1686062"/>
          </a:xfrm>
          <a:prstGeom prst="rect">
            <a:avLst/>
          </a:prstGeom>
        </p:spPr>
      </p:pic>
      <p:sp>
        <p:nvSpPr>
          <p:cNvPr id="19" name="모서리가 둥근 직사각형 3">
            <a:extLst>
              <a:ext uri="{FF2B5EF4-FFF2-40B4-BE49-F238E27FC236}">
                <a16:creationId xmlns:a16="http://schemas.microsoft.com/office/drawing/2014/main" id="{2508AAB9-E45B-46A3-AF26-9B5042E1390C}"/>
              </a:ext>
            </a:extLst>
          </p:cNvPr>
          <p:cNvSpPr/>
          <p:nvPr/>
        </p:nvSpPr>
        <p:spPr>
          <a:xfrm>
            <a:off x="4020269" y="4915991"/>
            <a:ext cx="680916" cy="387060"/>
          </a:xfrm>
          <a:prstGeom prst="roundRect">
            <a:avLst>
              <a:gd name="adj" fmla="val 21210"/>
            </a:avLst>
          </a:prstGeom>
          <a:solidFill>
            <a:srgbClr val="E4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53561" t="16547" r="-248" b="-16547"/>
          <a:stretch/>
        </p:blipFill>
        <p:spPr>
          <a:xfrm>
            <a:off x="4536603" y="2738183"/>
            <a:ext cx="3834886" cy="24034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4110812" y="4955633"/>
            <a:ext cx="499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남자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2" name="모서리가 둥근 직사각형 3">
            <a:extLst>
              <a:ext uri="{FF2B5EF4-FFF2-40B4-BE49-F238E27FC236}">
                <a16:creationId xmlns:a16="http://schemas.microsoft.com/office/drawing/2014/main" id="{2508AAB9-E45B-46A3-AF26-9B5042E1390C}"/>
              </a:ext>
            </a:extLst>
          </p:cNvPr>
          <p:cNvSpPr/>
          <p:nvPr/>
        </p:nvSpPr>
        <p:spPr>
          <a:xfrm>
            <a:off x="4020269" y="2963586"/>
            <a:ext cx="680916" cy="387060"/>
          </a:xfrm>
          <a:prstGeom prst="roundRect">
            <a:avLst>
              <a:gd name="adj" fmla="val 18938"/>
            </a:avLst>
          </a:prstGeom>
          <a:solidFill>
            <a:srgbClr val="E4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4110813" y="3005565"/>
            <a:ext cx="499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여자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26A8ED-0E10-7B05-BF28-76572C61EC5D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7114868" y="3059677"/>
            <a:ext cx="1" cy="3347267"/>
          </a:xfrm>
          <a:prstGeom prst="line">
            <a:avLst/>
          </a:prstGeom>
          <a:ln w="3175">
            <a:solidFill>
              <a:srgbClr val="008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DCD711-AAB2-15FE-1424-8DA4F6940BF4}"/>
              </a:ext>
            </a:extLst>
          </p:cNvPr>
          <p:cNvGrpSpPr/>
          <p:nvPr/>
        </p:nvGrpSpPr>
        <p:grpSpPr>
          <a:xfrm>
            <a:off x="6937602" y="2774810"/>
            <a:ext cx="354532" cy="354532"/>
            <a:chOff x="6942667" y="2175934"/>
            <a:chExt cx="1888067" cy="188806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474B247-7A51-1754-F271-3A17BEE3742B}"/>
                </a:ext>
              </a:extLst>
            </p:cNvPr>
            <p:cNvSpPr/>
            <p:nvPr/>
          </p:nvSpPr>
          <p:spPr>
            <a:xfrm>
              <a:off x="6942667" y="2175934"/>
              <a:ext cx="1888067" cy="1888067"/>
            </a:xfrm>
            <a:prstGeom prst="ellipse">
              <a:avLst/>
            </a:prstGeom>
            <a:solidFill>
              <a:srgbClr val="14E204">
                <a:alpha val="35686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81AC77E-6E77-07C1-0237-505DBD9B485E}"/>
                </a:ext>
              </a:extLst>
            </p:cNvPr>
            <p:cNvSpPr/>
            <p:nvPr/>
          </p:nvSpPr>
          <p:spPr>
            <a:xfrm>
              <a:off x="7313665" y="2546932"/>
              <a:ext cx="1146068" cy="1146068"/>
            </a:xfrm>
            <a:prstGeom prst="ellipse">
              <a:avLst/>
            </a:prstGeom>
            <a:solidFill>
              <a:srgbClr val="0FB103">
                <a:alpha val="56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7292134" y="3181891"/>
            <a:ext cx="18318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코로나 완화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와 함께 감소세 </a:t>
            </a:r>
          </a:p>
        </p:txBody>
      </p:sp>
    </p:spTree>
    <p:extLst>
      <p:ext uri="{BB962C8B-B14F-4D97-AF65-F5344CB8AC3E}">
        <p14:creationId xmlns:p14="http://schemas.microsoft.com/office/powerpoint/2010/main" val="127468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F0700B59-A088-A72A-A15B-8F1AAE774F0F}"/>
              </a:ext>
            </a:extLst>
          </p:cNvPr>
          <p:cNvSpPr/>
          <p:nvPr/>
        </p:nvSpPr>
        <p:spPr>
          <a:xfrm>
            <a:off x="6481438" y="3289790"/>
            <a:ext cx="1937115" cy="365883"/>
          </a:xfrm>
          <a:prstGeom prst="rect">
            <a:avLst/>
          </a:prstGeom>
          <a:solidFill>
            <a:srgbClr val="FECE62">
              <a:alpha val="91000"/>
            </a:srgbClr>
          </a:solidFill>
          <a:ln>
            <a:solidFill>
              <a:srgbClr val="FECE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절차 및 방법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2040866" y="2734353"/>
            <a:ext cx="8403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새로운 트렌드로 급격히 성장했으나</a:t>
            </a:r>
            <a:r>
              <a:rPr lang="en-US" altLang="ko-KR" dirty="0"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400" dirty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주춤하고 </a:t>
            </a:r>
            <a:r>
              <a:rPr lang="ko-KR" altLang="en-US" sz="2400" dirty="0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있는 </a:t>
            </a:r>
            <a:r>
              <a:rPr lang="ko-KR" altLang="en-US" sz="2400" dirty="0" err="1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캠핑시장</a:t>
            </a:r>
            <a:endParaRPr lang="ko-KR" altLang="en-US" sz="2400" dirty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외부환경 분석 결론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2817146" y="3243096"/>
            <a:ext cx="7212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빅데이터 분석을 통한 </a:t>
            </a:r>
            <a:r>
              <a:rPr lang="ko-KR" altLang="en-US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다시 </a:t>
            </a:r>
            <a:r>
              <a:rPr lang="ko-KR" altLang="en-US" sz="2400" dirty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한 번 </a:t>
            </a:r>
            <a:r>
              <a:rPr lang="ko-KR" altLang="en-US" sz="2400" dirty="0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도약</a:t>
            </a:r>
            <a:endParaRPr lang="en-US" altLang="ko-KR" sz="2400" dirty="0" smtClean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58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70F923F-1701-BD84-6B23-95EDB888FCCE}"/>
              </a:ext>
            </a:extLst>
          </p:cNvPr>
          <p:cNvSpPr/>
          <p:nvPr/>
        </p:nvSpPr>
        <p:spPr>
          <a:xfrm>
            <a:off x="2066534" y="2073406"/>
            <a:ext cx="8150044" cy="3567825"/>
          </a:xfrm>
          <a:prstGeom prst="roundRect">
            <a:avLst>
              <a:gd name="adj" fmla="val 1024"/>
            </a:avLst>
          </a:prstGeom>
          <a:solidFill>
            <a:schemeClr val="bg1"/>
          </a:solidFill>
          <a:ln w="3175">
            <a:solidFill>
              <a:srgbClr val="C1C1C1"/>
            </a:solidFill>
          </a:ln>
          <a:effectLst>
            <a:outerShdw blurRad="1143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3465513" y="2351212"/>
            <a:ext cx="340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감성 </a:t>
            </a:r>
            <a:r>
              <a:rPr lang="ko-KR" altLang="en-US" sz="13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중시</a:t>
            </a:r>
            <a:endParaRPr lang="ko-KR" altLang="en-US" sz="1300" dirty="0">
              <a:solidFill>
                <a:srgbClr val="1460B4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A637BF-F804-FAA0-2076-6259104441E6}"/>
              </a:ext>
            </a:extLst>
          </p:cNvPr>
          <p:cNvSpPr txBox="1"/>
          <p:nvPr/>
        </p:nvSpPr>
        <p:spPr>
          <a:xfrm>
            <a:off x="2380149" y="2351212"/>
            <a:ext cx="7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01</a:t>
            </a:r>
            <a:endParaRPr lang="ko-KR" altLang="en-US" dirty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126A8ED-0E10-7B05-BF28-76572C61EC5D}"/>
              </a:ext>
            </a:extLst>
          </p:cNvPr>
          <p:cNvCxnSpPr>
            <a:cxnSpLocks/>
          </p:cNvCxnSpPr>
          <p:nvPr/>
        </p:nvCxnSpPr>
        <p:spPr>
          <a:xfrm>
            <a:off x="2055466" y="3182060"/>
            <a:ext cx="8161112" cy="22295"/>
          </a:xfrm>
          <a:prstGeom prst="line">
            <a:avLst/>
          </a:prstGeom>
          <a:ln w="3175">
            <a:solidFill>
              <a:schemeClr val="bg2">
                <a:lumMod val="90000"/>
                <a:alpha val="8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A28DFA-9386-B4C9-B515-8075FC6649CE}"/>
              </a:ext>
            </a:extLst>
          </p:cNvPr>
          <p:cNvSpPr txBox="1"/>
          <p:nvPr/>
        </p:nvSpPr>
        <p:spPr>
          <a:xfrm>
            <a:off x="3465513" y="5034026"/>
            <a:ext cx="4523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글램핑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-&gt;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차박캠핑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노지캠핑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미니멀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캠핑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9FA366-2285-92F5-66E3-6E150F972CD5}"/>
              </a:ext>
            </a:extLst>
          </p:cNvPr>
          <p:cNvSpPr txBox="1"/>
          <p:nvPr/>
        </p:nvSpPr>
        <p:spPr>
          <a:xfrm>
            <a:off x="3465513" y="3483413"/>
            <a:ext cx="340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a고딕13" panose="02020600000000000000" pitchFamily="18" charset="-127"/>
                <a:ea typeface="a고딕13" panose="02020600000000000000" pitchFamily="18" charset="-127"/>
              </a:rPr>
              <a:t>캠핑 </a:t>
            </a:r>
            <a:r>
              <a:rPr lang="ko-KR" altLang="en-US" dirty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구성원</a:t>
            </a:r>
            <a:r>
              <a:rPr lang="ko-KR" altLang="en-US" sz="1300" dirty="0">
                <a:solidFill>
                  <a:srgbClr val="1460B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300" dirty="0">
                <a:latin typeface="a고딕13" panose="02020600000000000000" pitchFamily="18" charset="-127"/>
                <a:ea typeface="a고딕13" panose="02020600000000000000" pitchFamily="18" charset="-127"/>
              </a:rPr>
              <a:t>변화</a:t>
            </a:r>
            <a:r>
              <a:rPr lang="ko-KR" altLang="en-US" sz="1300" dirty="0">
                <a:solidFill>
                  <a:srgbClr val="1460B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A9D236-AD9B-8C96-5D64-FA7329147933}"/>
              </a:ext>
            </a:extLst>
          </p:cNvPr>
          <p:cNvSpPr txBox="1"/>
          <p:nvPr/>
        </p:nvSpPr>
        <p:spPr>
          <a:xfrm>
            <a:off x="2380149" y="3483413"/>
            <a:ext cx="7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02</a:t>
            </a:r>
            <a:endParaRPr lang="ko-KR" altLang="en-US" dirty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BFF9E95-9D9E-BA60-E78D-9C902585B544}"/>
              </a:ext>
            </a:extLst>
          </p:cNvPr>
          <p:cNvCxnSpPr>
            <a:cxnSpLocks/>
          </p:cNvCxnSpPr>
          <p:nvPr/>
        </p:nvCxnSpPr>
        <p:spPr>
          <a:xfrm>
            <a:off x="2055466" y="4394636"/>
            <a:ext cx="8150044" cy="0"/>
          </a:xfrm>
          <a:prstGeom prst="line">
            <a:avLst/>
          </a:prstGeom>
          <a:ln w="3175">
            <a:solidFill>
              <a:schemeClr val="bg2">
                <a:lumMod val="90000"/>
                <a:alpha val="8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3465513" y="3843870"/>
            <a:ext cx="4228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가족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단위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-&gt;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혼자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반려견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61AA5D-1D5B-17DB-24AE-96E03DE8683D}"/>
              </a:ext>
            </a:extLst>
          </p:cNvPr>
          <p:cNvSpPr txBox="1"/>
          <p:nvPr/>
        </p:nvSpPr>
        <p:spPr>
          <a:xfrm>
            <a:off x="3465513" y="4670706"/>
            <a:ext cx="340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미니멀</a:t>
            </a:r>
            <a:r>
              <a:rPr lang="ko-KR" altLang="en-US" dirty="0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300" dirty="0">
                <a:latin typeface="a고딕13" panose="02020600000000000000" pitchFamily="18" charset="-127"/>
                <a:ea typeface="a고딕13" panose="02020600000000000000" pitchFamily="18" charset="-127"/>
              </a:rPr>
              <a:t>캠핑</a:t>
            </a:r>
            <a:endParaRPr lang="ko-KR" altLang="en-US" sz="1300" dirty="0">
              <a:solidFill>
                <a:srgbClr val="0E9F03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086432-030F-65B0-ADFE-7DD15F3D27AE}"/>
              </a:ext>
            </a:extLst>
          </p:cNvPr>
          <p:cNvSpPr txBox="1"/>
          <p:nvPr/>
        </p:nvSpPr>
        <p:spPr>
          <a:xfrm>
            <a:off x="2380149" y="4670706"/>
            <a:ext cx="7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03</a:t>
            </a:r>
            <a:endParaRPr lang="ko-KR" altLang="en-US" dirty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2136706" y="1537788"/>
            <a:ext cx="3982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키워드 변화</a:t>
            </a:r>
            <a:endParaRPr lang="ko-KR" altLang="en-US" sz="20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locus_sangsang" panose="02000504030000020003" pitchFamily="50" charset="-127"/>
                <a:ea typeface="locus_sangsang" panose="02000504030000020003" pitchFamily="50" charset="-127"/>
              </a:rPr>
              <a:t>인사이트</a:t>
            </a:r>
            <a:r>
              <a:rPr lang="ko-KR" altLang="en-US" sz="24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도출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59" y="1591322"/>
            <a:ext cx="638040" cy="638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3465513" y="2715091"/>
            <a:ext cx="4228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성능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-&gt;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자기만족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34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974035" y="2579197"/>
            <a:ext cx="340310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자동차를 이용한 캠핑</a:t>
            </a:r>
            <a:endParaRPr lang="ko-KR" altLang="en-US" sz="1300" dirty="0">
              <a:solidFill>
                <a:srgbClr val="1460B4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126A8ED-0E10-7B05-BF28-76572C61EC5D}"/>
              </a:ext>
            </a:extLst>
          </p:cNvPr>
          <p:cNvCxnSpPr>
            <a:cxnSpLocks/>
            <a:stCxn id="31" idx="0"/>
            <a:endCxn id="31" idx="1"/>
          </p:cNvCxnSpPr>
          <p:nvPr/>
        </p:nvCxnSpPr>
        <p:spPr>
          <a:xfrm>
            <a:off x="895597" y="4039007"/>
            <a:ext cx="3284167" cy="0"/>
          </a:xfrm>
          <a:prstGeom prst="line">
            <a:avLst/>
          </a:prstGeom>
          <a:ln w="3175">
            <a:solidFill>
              <a:schemeClr val="bg2">
                <a:lumMod val="90000"/>
                <a:alpha val="8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520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locus_sangsang" panose="02000504030000020003" pitchFamily="50" charset="-127"/>
                <a:ea typeface="locus_sangsang" panose="02000504030000020003" pitchFamily="50" charset="-127"/>
              </a:rPr>
              <a:t>인사이트</a:t>
            </a:r>
            <a:r>
              <a:rPr lang="ko-KR" altLang="en-US" sz="24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</a:t>
            </a:r>
            <a:r>
              <a:rPr lang="ko-KR" altLang="en-US" sz="24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도출 </a:t>
            </a:r>
            <a:r>
              <a:rPr lang="en-US" altLang="ko-KR" sz="24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– </a:t>
            </a:r>
            <a:r>
              <a:rPr lang="ko-KR" altLang="en-US" sz="24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사전 설명</a:t>
            </a:r>
            <a:endParaRPr lang="ko-KR" altLang="en-US" sz="24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BA637BF-F804-FAA0-2076-6259104441E6}"/>
              </a:ext>
            </a:extLst>
          </p:cNvPr>
          <p:cNvSpPr txBox="1"/>
          <p:nvPr/>
        </p:nvSpPr>
        <p:spPr>
          <a:xfrm>
            <a:off x="774399" y="1654311"/>
            <a:ext cx="71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01</a:t>
            </a:r>
            <a:endParaRPr lang="ko-KR" altLang="en-US" sz="1400" dirty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974035" y="1931976"/>
            <a:ext cx="1640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오토캠핑</a:t>
            </a:r>
            <a:endParaRPr lang="ko-KR" altLang="en-US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5600" y="1618669"/>
            <a:ext cx="3284164" cy="4726308"/>
          </a:xfrm>
          <a:prstGeom prst="roundRect">
            <a:avLst>
              <a:gd name="adj" fmla="val 2071"/>
            </a:avLst>
          </a:prstGeom>
          <a:noFill/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895597" y="4039007"/>
            <a:ext cx="3284167" cy="2305970"/>
          </a:xfrm>
          <a:custGeom>
            <a:avLst/>
            <a:gdLst>
              <a:gd name="connsiteX0" fmla="*/ 0 w 2710745"/>
              <a:gd name="connsiteY0" fmla="*/ 0 h 1903343"/>
              <a:gd name="connsiteX1" fmla="*/ 2710745 w 2710745"/>
              <a:gd name="connsiteY1" fmla="*/ 0 h 1903343"/>
              <a:gd name="connsiteX2" fmla="*/ 2710745 w 2710745"/>
              <a:gd name="connsiteY2" fmla="*/ 1847203 h 1903343"/>
              <a:gd name="connsiteX3" fmla="*/ 2654605 w 2710745"/>
              <a:gd name="connsiteY3" fmla="*/ 1903343 h 1903343"/>
              <a:gd name="connsiteX4" fmla="*/ 56140 w 2710745"/>
              <a:gd name="connsiteY4" fmla="*/ 1903343 h 1903343"/>
              <a:gd name="connsiteX5" fmla="*/ 0 w 2710745"/>
              <a:gd name="connsiteY5" fmla="*/ 1847203 h 190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0745" h="1903343">
                <a:moveTo>
                  <a:pt x="0" y="0"/>
                </a:moveTo>
                <a:lnTo>
                  <a:pt x="2710745" y="0"/>
                </a:lnTo>
                <a:lnTo>
                  <a:pt x="2710745" y="1847203"/>
                </a:lnTo>
                <a:cubicBezTo>
                  <a:pt x="2710745" y="1878208"/>
                  <a:pt x="2685610" y="1903343"/>
                  <a:pt x="2654605" y="1903343"/>
                </a:cubicBezTo>
                <a:lnTo>
                  <a:pt x="56140" y="1903343"/>
                </a:lnTo>
                <a:cubicBezTo>
                  <a:pt x="25135" y="1903343"/>
                  <a:pt x="0" y="1878208"/>
                  <a:pt x="0" y="1847203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974035" y="2900849"/>
            <a:ext cx="340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고급화된</a:t>
            </a:r>
            <a:r>
              <a:rPr lang="ko-KR" altLang="en-US" sz="13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장비</a:t>
            </a:r>
            <a:endParaRPr lang="ko-KR" altLang="en-US" sz="1300" dirty="0">
              <a:solidFill>
                <a:srgbClr val="1460B4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974035" y="3299444"/>
            <a:ext cx="340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주로 </a:t>
            </a:r>
            <a:r>
              <a:rPr lang="ko-KR" altLang="en-US" dirty="0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가족단위</a:t>
            </a:r>
            <a:r>
              <a:rPr lang="ko-KR" altLang="en-US" sz="13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3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캠핑에서 보이는 형태</a:t>
            </a:r>
            <a:endParaRPr lang="ko-KR" altLang="en-US" sz="1300" dirty="0">
              <a:solidFill>
                <a:srgbClr val="1460B4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126A8ED-0E10-7B05-BF28-76572C61EC5D}"/>
              </a:ext>
            </a:extLst>
          </p:cNvPr>
          <p:cNvCxnSpPr>
            <a:cxnSpLocks/>
            <a:stCxn id="50" idx="0"/>
            <a:endCxn id="50" idx="1"/>
          </p:cNvCxnSpPr>
          <p:nvPr/>
        </p:nvCxnSpPr>
        <p:spPr>
          <a:xfrm>
            <a:off x="4576772" y="4039007"/>
            <a:ext cx="3284167" cy="0"/>
          </a:xfrm>
          <a:prstGeom prst="line">
            <a:avLst/>
          </a:prstGeom>
          <a:ln w="3175">
            <a:solidFill>
              <a:schemeClr val="bg2">
                <a:lumMod val="90000"/>
                <a:alpha val="8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BA637BF-F804-FAA0-2076-6259104441E6}"/>
              </a:ext>
            </a:extLst>
          </p:cNvPr>
          <p:cNvSpPr txBox="1"/>
          <p:nvPr/>
        </p:nvSpPr>
        <p:spPr>
          <a:xfrm>
            <a:off x="4455574" y="1654311"/>
            <a:ext cx="71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02</a:t>
            </a:r>
            <a:endParaRPr lang="ko-KR" altLang="en-US" sz="1400" dirty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4655210" y="1931976"/>
            <a:ext cx="1640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latin typeface="a고딕16" panose="02020600000000000000" pitchFamily="18" charset="-127"/>
                <a:ea typeface="a고딕16" panose="02020600000000000000" pitchFamily="18" charset="-127"/>
              </a:rPr>
              <a:t>노지캠핑</a:t>
            </a:r>
            <a:endParaRPr lang="ko-KR" altLang="en-US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576775" y="1618669"/>
            <a:ext cx="3284164" cy="4726308"/>
          </a:xfrm>
          <a:prstGeom prst="roundRect">
            <a:avLst>
              <a:gd name="adj" fmla="val 2071"/>
            </a:avLst>
          </a:prstGeom>
          <a:noFill/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>
            <a:off x="4576772" y="4039007"/>
            <a:ext cx="3284167" cy="2305970"/>
          </a:xfrm>
          <a:custGeom>
            <a:avLst/>
            <a:gdLst>
              <a:gd name="connsiteX0" fmla="*/ 0 w 2710745"/>
              <a:gd name="connsiteY0" fmla="*/ 0 h 1903343"/>
              <a:gd name="connsiteX1" fmla="*/ 2710745 w 2710745"/>
              <a:gd name="connsiteY1" fmla="*/ 0 h 1903343"/>
              <a:gd name="connsiteX2" fmla="*/ 2710745 w 2710745"/>
              <a:gd name="connsiteY2" fmla="*/ 1847203 h 1903343"/>
              <a:gd name="connsiteX3" fmla="*/ 2654605 w 2710745"/>
              <a:gd name="connsiteY3" fmla="*/ 1903343 h 1903343"/>
              <a:gd name="connsiteX4" fmla="*/ 56140 w 2710745"/>
              <a:gd name="connsiteY4" fmla="*/ 1903343 h 1903343"/>
              <a:gd name="connsiteX5" fmla="*/ 0 w 2710745"/>
              <a:gd name="connsiteY5" fmla="*/ 1847203 h 190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0745" h="1903343">
                <a:moveTo>
                  <a:pt x="0" y="0"/>
                </a:moveTo>
                <a:lnTo>
                  <a:pt x="2710745" y="0"/>
                </a:lnTo>
                <a:lnTo>
                  <a:pt x="2710745" y="1847203"/>
                </a:lnTo>
                <a:cubicBezTo>
                  <a:pt x="2710745" y="1878208"/>
                  <a:pt x="2685610" y="1903343"/>
                  <a:pt x="2654605" y="1903343"/>
                </a:cubicBezTo>
                <a:lnTo>
                  <a:pt x="56140" y="1903343"/>
                </a:lnTo>
                <a:cubicBezTo>
                  <a:pt x="25135" y="1903343"/>
                  <a:pt x="0" y="1878208"/>
                  <a:pt x="0" y="1847203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4655210" y="2507484"/>
            <a:ext cx="340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캠핑장이</a:t>
            </a:r>
            <a:r>
              <a:rPr lang="ko-KR" altLang="en-US" dirty="0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아닌 곳</a:t>
            </a:r>
            <a:r>
              <a:rPr lang="ko-KR" altLang="en-US" sz="13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에서 하는 캠핑</a:t>
            </a:r>
            <a:endParaRPr lang="ko-KR" altLang="en-US" sz="1300" dirty="0">
              <a:solidFill>
                <a:srgbClr val="1460B4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4655210" y="2924028"/>
            <a:ext cx="340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불편을 감수하고 </a:t>
            </a:r>
            <a:r>
              <a:rPr lang="ko-KR" altLang="en-US" dirty="0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자연</a:t>
            </a:r>
            <a:r>
              <a:rPr lang="ko-KR" altLang="en-US" sz="13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을 즐기는 형태</a:t>
            </a:r>
            <a:endParaRPr lang="ko-KR" altLang="en-US" sz="1300" dirty="0">
              <a:solidFill>
                <a:srgbClr val="1460B4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126A8ED-0E10-7B05-BF28-76572C61EC5D}"/>
              </a:ext>
            </a:extLst>
          </p:cNvPr>
          <p:cNvCxnSpPr>
            <a:cxnSpLocks/>
            <a:stCxn id="57" idx="0"/>
            <a:endCxn id="57" idx="1"/>
          </p:cNvCxnSpPr>
          <p:nvPr/>
        </p:nvCxnSpPr>
        <p:spPr>
          <a:xfrm>
            <a:off x="8179512" y="4039007"/>
            <a:ext cx="3284167" cy="0"/>
          </a:xfrm>
          <a:prstGeom prst="line">
            <a:avLst/>
          </a:prstGeom>
          <a:ln w="3175">
            <a:solidFill>
              <a:schemeClr val="bg2">
                <a:lumMod val="90000"/>
                <a:alpha val="8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BA637BF-F804-FAA0-2076-6259104441E6}"/>
              </a:ext>
            </a:extLst>
          </p:cNvPr>
          <p:cNvSpPr txBox="1"/>
          <p:nvPr/>
        </p:nvSpPr>
        <p:spPr>
          <a:xfrm>
            <a:off x="8058314" y="1654311"/>
            <a:ext cx="71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03</a:t>
            </a:r>
            <a:endParaRPr lang="ko-KR" altLang="en-US" sz="1400" dirty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8257950" y="1931976"/>
            <a:ext cx="1640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latin typeface="a고딕16" panose="02020600000000000000" pitchFamily="18" charset="-127"/>
                <a:ea typeface="a고딕16" panose="02020600000000000000" pitchFamily="18" charset="-127"/>
              </a:rPr>
              <a:t>차박</a:t>
            </a:r>
            <a:endParaRPr lang="ko-KR" altLang="en-US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179515" y="1618669"/>
            <a:ext cx="3284164" cy="4726308"/>
          </a:xfrm>
          <a:prstGeom prst="roundRect">
            <a:avLst>
              <a:gd name="adj" fmla="val 2071"/>
            </a:avLst>
          </a:prstGeom>
          <a:noFill/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8179512" y="4039007"/>
            <a:ext cx="3284167" cy="2305970"/>
          </a:xfrm>
          <a:custGeom>
            <a:avLst/>
            <a:gdLst>
              <a:gd name="connsiteX0" fmla="*/ 0 w 2710745"/>
              <a:gd name="connsiteY0" fmla="*/ 0 h 1903343"/>
              <a:gd name="connsiteX1" fmla="*/ 2710745 w 2710745"/>
              <a:gd name="connsiteY1" fmla="*/ 0 h 1903343"/>
              <a:gd name="connsiteX2" fmla="*/ 2710745 w 2710745"/>
              <a:gd name="connsiteY2" fmla="*/ 1847203 h 1903343"/>
              <a:gd name="connsiteX3" fmla="*/ 2654605 w 2710745"/>
              <a:gd name="connsiteY3" fmla="*/ 1903343 h 1903343"/>
              <a:gd name="connsiteX4" fmla="*/ 56140 w 2710745"/>
              <a:gd name="connsiteY4" fmla="*/ 1903343 h 1903343"/>
              <a:gd name="connsiteX5" fmla="*/ 0 w 2710745"/>
              <a:gd name="connsiteY5" fmla="*/ 1847203 h 190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0745" h="1903343">
                <a:moveTo>
                  <a:pt x="0" y="0"/>
                </a:moveTo>
                <a:lnTo>
                  <a:pt x="2710745" y="0"/>
                </a:lnTo>
                <a:lnTo>
                  <a:pt x="2710745" y="1847203"/>
                </a:lnTo>
                <a:cubicBezTo>
                  <a:pt x="2710745" y="1878208"/>
                  <a:pt x="2685610" y="1903343"/>
                  <a:pt x="2654605" y="1903343"/>
                </a:cubicBezTo>
                <a:lnTo>
                  <a:pt x="56140" y="1903343"/>
                </a:lnTo>
                <a:cubicBezTo>
                  <a:pt x="25135" y="1903343"/>
                  <a:pt x="0" y="1878208"/>
                  <a:pt x="0" y="1847203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8257950" y="2507484"/>
            <a:ext cx="340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차에서 숙박</a:t>
            </a:r>
            <a:r>
              <a:rPr lang="ko-KR" altLang="en-US" sz="13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하는 캠핑</a:t>
            </a:r>
            <a:endParaRPr lang="ko-KR" altLang="en-US" sz="1300" dirty="0">
              <a:solidFill>
                <a:srgbClr val="1460B4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8257950" y="2896922"/>
            <a:ext cx="340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주로 </a:t>
            </a:r>
            <a:r>
              <a:rPr lang="en-US" altLang="ko-KR" dirty="0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1~2</a:t>
            </a:r>
            <a:r>
              <a:rPr lang="ko-KR" altLang="en-US" dirty="0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인</a:t>
            </a:r>
            <a:endParaRPr lang="ko-KR" altLang="en-US" sz="1300" dirty="0">
              <a:solidFill>
                <a:srgbClr val="1460B4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5E2D34-3EA8-F5BE-F4EC-5BF021A79CAE}"/>
              </a:ext>
            </a:extLst>
          </p:cNvPr>
          <p:cNvSpPr txBox="1"/>
          <p:nvPr/>
        </p:nvSpPr>
        <p:spPr>
          <a:xfrm>
            <a:off x="8257950" y="3301435"/>
            <a:ext cx="340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0E9F0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간소화된 </a:t>
            </a:r>
            <a:r>
              <a:rPr lang="ko-KR" altLang="en-US" sz="13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장비</a:t>
            </a:r>
            <a:endParaRPr lang="ko-KR" altLang="en-US" sz="13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91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10229138" y="4407652"/>
            <a:ext cx="1106799" cy="15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</a:t>
            </a:r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결과</a:t>
            </a:r>
            <a:endParaRPr lang="ko-KR" altLang="en-US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560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locus_sangsang" panose="02000504030000020003" pitchFamily="50" charset="-127"/>
                <a:ea typeface="locus_sangsang" panose="02000504030000020003" pitchFamily="50" charset="-127"/>
              </a:rPr>
              <a:t>인사이트</a:t>
            </a:r>
            <a:r>
              <a:rPr lang="ko-KR" altLang="en-US" sz="24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 도출 </a:t>
            </a:r>
            <a:r>
              <a:rPr lang="en-US" altLang="ko-KR" sz="24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– </a:t>
            </a:r>
            <a:r>
              <a:rPr lang="ko-KR" altLang="en-US" sz="24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사전 설명</a:t>
            </a:r>
            <a:endParaRPr lang="ko-KR" altLang="en-US" sz="24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대각선 방향 모서리 1">
            <a:extLst>
              <a:ext uri="{FF2B5EF4-FFF2-40B4-BE49-F238E27FC236}">
                <a16:creationId xmlns:a16="http://schemas.microsoft.com/office/drawing/2014/main" id="{6B9187D7-5297-CDAE-0989-D3C78163FC93}"/>
              </a:ext>
            </a:extLst>
          </p:cNvPr>
          <p:cNvSpPr/>
          <p:nvPr/>
        </p:nvSpPr>
        <p:spPr>
          <a:xfrm rot="5400000">
            <a:off x="-1200160" y="3127498"/>
            <a:ext cx="4537281" cy="1366187"/>
          </a:xfrm>
          <a:prstGeom prst="round2DiagRect">
            <a:avLst/>
          </a:prstGeom>
          <a:solidFill>
            <a:srgbClr val="E4E8E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495545" y="1639249"/>
            <a:ext cx="121449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블로그</a:t>
            </a:r>
            <a:endParaRPr lang="en-US" altLang="ko-KR" sz="2400" dirty="0" smtClean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r>
              <a:rPr lang="ko-KR" altLang="en-US" sz="2400" dirty="0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키워드</a:t>
            </a:r>
            <a:endParaRPr lang="en-US" altLang="ko-KR" sz="2400" dirty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분석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26" r="-1" b="7021"/>
          <a:stretch/>
        </p:blipFill>
        <p:spPr>
          <a:xfrm>
            <a:off x="1863968" y="1726488"/>
            <a:ext cx="9606843" cy="43706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853055" y="1541951"/>
            <a:ext cx="1926234" cy="165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185770" y="1536836"/>
            <a:ext cx="451156" cy="643790"/>
            <a:chOff x="2533768" y="1518353"/>
            <a:chExt cx="451156" cy="6437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2533768" y="1518353"/>
              <a:ext cx="4511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차박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2584354" y="1803763"/>
              <a:ext cx="349985" cy="358380"/>
            </a:xfrm>
            <a:prstGeom prst="roundRect">
              <a:avLst/>
            </a:prstGeom>
            <a:solidFill>
              <a:srgbClr val="4E7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647435" y="1536836"/>
            <a:ext cx="451156" cy="643790"/>
            <a:chOff x="3019835" y="1518353"/>
            <a:chExt cx="451156" cy="64379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3070421" y="1803763"/>
              <a:ext cx="349985" cy="358380"/>
            </a:xfrm>
            <a:prstGeom prst="roundRect">
              <a:avLst/>
            </a:prstGeom>
            <a:solidFill>
              <a:srgbClr val="76B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3019835" y="1518353"/>
              <a:ext cx="4511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오토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109100" y="1536836"/>
            <a:ext cx="451156" cy="643790"/>
            <a:chOff x="3470991" y="1518353"/>
            <a:chExt cx="451156" cy="64379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3521577" y="1803763"/>
              <a:ext cx="349985" cy="358380"/>
            </a:xfrm>
            <a:prstGeom prst="roundRect">
              <a:avLst/>
            </a:prstGeom>
            <a:solidFill>
              <a:srgbClr val="BAB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3470991" y="1518353"/>
              <a:ext cx="4511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감성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570764" y="1536836"/>
            <a:ext cx="451156" cy="643790"/>
            <a:chOff x="3918762" y="1518353"/>
            <a:chExt cx="451156" cy="643790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969348" y="1803763"/>
              <a:ext cx="349985" cy="358380"/>
            </a:xfrm>
            <a:prstGeom prst="round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3918762" y="1518353"/>
              <a:ext cx="4511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노지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2586341" y="6150868"/>
            <a:ext cx="4946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4969056" y="6150868"/>
            <a:ext cx="4946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7351771" y="6150868"/>
            <a:ext cx="4946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9734486" y="6150868"/>
            <a:ext cx="4946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7827056" y="1451372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차박캠핑</a:t>
            </a:r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 급증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7827056" y="1216768"/>
            <a:ext cx="1214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게시글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1036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54635" y="1845636"/>
            <a:ext cx="1106799" cy="15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DCD711-AAB2-15FE-1424-8DA4F6940BF4}"/>
              </a:ext>
            </a:extLst>
          </p:cNvPr>
          <p:cNvGrpSpPr/>
          <p:nvPr/>
        </p:nvGrpSpPr>
        <p:grpSpPr>
          <a:xfrm>
            <a:off x="7542189" y="1860225"/>
            <a:ext cx="354532" cy="354532"/>
            <a:chOff x="6942667" y="2175934"/>
            <a:chExt cx="1888067" cy="1888067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474B247-7A51-1754-F271-3A17BEE3742B}"/>
                </a:ext>
              </a:extLst>
            </p:cNvPr>
            <p:cNvSpPr/>
            <p:nvPr/>
          </p:nvSpPr>
          <p:spPr>
            <a:xfrm>
              <a:off x="6942667" y="2175934"/>
              <a:ext cx="1888067" cy="1888067"/>
            </a:xfrm>
            <a:prstGeom prst="ellipse">
              <a:avLst/>
            </a:prstGeom>
            <a:solidFill>
              <a:srgbClr val="14E204">
                <a:alpha val="35686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81AC77E-6E77-07C1-0237-505DBD9B485E}"/>
                </a:ext>
              </a:extLst>
            </p:cNvPr>
            <p:cNvSpPr/>
            <p:nvPr/>
          </p:nvSpPr>
          <p:spPr>
            <a:xfrm>
              <a:off x="7313665" y="2546932"/>
              <a:ext cx="1146068" cy="1146068"/>
            </a:xfrm>
            <a:prstGeom prst="ellipse">
              <a:avLst/>
            </a:prstGeom>
            <a:solidFill>
              <a:srgbClr val="0FB103">
                <a:alpha val="56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cxnSp>
        <p:nvCxnSpPr>
          <p:cNvPr id="21" name="직선 연결선 20"/>
          <p:cNvCxnSpPr>
            <a:stCxn id="51" idx="0"/>
          </p:cNvCxnSpPr>
          <p:nvPr/>
        </p:nvCxnSpPr>
        <p:spPr>
          <a:xfrm flipV="1">
            <a:off x="7719455" y="1223527"/>
            <a:ext cx="1703" cy="706362"/>
          </a:xfrm>
          <a:prstGeom prst="line">
            <a:avLst/>
          </a:prstGeom>
          <a:ln>
            <a:solidFill>
              <a:srgbClr val="0FB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7052943" y="3725857"/>
            <a:ext cx="3129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     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노지캠핑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감성캠핑</a:t>
            </a:r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 증가세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8415751" y="3491253"/>
            <a:ext cx="18856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게시글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각각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400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339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cxnSp>
        <p:nvCxnSpPr>
          <p:cNvPr id="59" name="직선 연결선 58"/>
          <p:cNvCxnSpPr>
            <a:stCxn id="58" idx="0"/>
          </p:cNvCxnSpPr>
          <p:nvPr/>
        </p:nvCxnSpPr>
        <p:spPr>
          <a:xfrm flipV="1">
            <a:off x="10193775" y="3498012"/>
            <a:ext cx="1703" cy="811250"/>
          </a:xfrm>
          <a:prstGeom prst="line">
            <a:avLst/>
          </a:prstGeom>
          <a:ln>
            <a:solidFill>
              <a:srgbClr val="0FB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0245780" y="4390284"/>
            <a:ext cx="1106799" cy="15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EDCD711-AAB2-15FE-1424-8DA4F6940BF4}"/>
              </a:ext>
            </a:extLst>
          </p:cNvPr>
          <p:cNvGrpSpPr/>
          <p:nvPr/>
        </p:nvGrpSpPr>
        <p:grpSpPr>
          <a:xfrm>
            <a:off x="10016509" y="4239598"/>
            <a:ext cx="354532" cy="354532"/>
            <a:chOff x="6942667" y="2175934"/>
            <a:chExt cx="1888067" cy="1888067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474B247-7A51-1754-F271-3A17BEE3742B}"/>
                </a:ext>
              </a:extLst>
            </p:cNvPr>
            <p:cNvSpPr/>
            <p:nvPr/>
          </p:nvSpPr>
          <p:spPr>
            <a:xfrm>
              <a:off x="6942667" y="2175934"/>
              <a:ext cx="1888067" cy="1888067"/>
            </a:xfrm>
            <a:prstGeom prst="ellipse">
              <a:avLst/>
            </a:prstGeom>
            <a:solidFill>
              <a:srgbClr val="14E204">
                <a:alpha val="35686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81AC77E-6E77-07C1-0237-505DBD9B485E}"/>
                </a:ext>
              </a:extLst>
            </p:cNvPr>
            <p:cNvSpPr/>
            <p:nvPr/>
          </p:nvSpPr>
          <p:spPr>
            <a:xfrm>
              <a:off x="7313665" y="2546932"/>
              <a:ext cx="1146068" cy="1146068"/>
            </a:xfrm>
            <a:prstGeom prst="ellipse">
              <a:avLst/>
            </a:prstGeom>
            <a:solidFill>
              <a:srgbClr val="0FB103">
                <a:alpha val="56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3495569" y="3657482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오토캠핑</a:t>
            </a:r>
            <a:r>
              <a:rPr lang="ko-KR" altLang="en-US" dirty="0">
                <a:latin typeface="a고딕10" panose="02020600000000000000" pitchFamily="18" charset="-127"/>
                <a:ea typeface="a고딕10" panose="02020600000000000000" pitchFamily="18" charset="-127"/>
              </a:rPr>
              <a:t> 감소세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4135664" y="3422878"/>
            <a:ext cx="1214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게시글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362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054212" y="4347933"/>
            <a:ext cx="611148" cy="183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EDCD711-AAB2-15FE-1424-8DA4F6940BF4}"/>
              </a:ext>
            </a:extLst>
          </p:cNvPr>
          <p:cNvGrpSpPr/>
          <p:nvPr/>
        </p:nvGrpSpPr>
        <p:grpSpPr>
          <a:xfrm>
            <a:off x="5071551" y="4408105"/>
            <a:ext cx="354532" cy="354532"/>
            <a:chOff x="6942667" y="2175934"/>
            <a:chExt cx="1888067" cy="188806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474B247-7A51-1754-F271-3A17BEE3742B}"/>
                </a:ext>
              </a:extLst>
            </p:cNvPr>
            <p:cNvSpPr/>
            <p:nvPr/>
          </p:nvSpPr>
          <p:spPr>
            <a:xfrm>
              <a:off x="6942667" y="2175934"/>
              <a:ext cx="1888067" cy="1888067"/>
            </a:xfrm>
            <a:prstGeom prst="ellipse">
              <a:avLst/>
            </a:prstGeom>
            <a:solidFill>
              <a:srgbClr val="14E204">
                <a:alpha val="35686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81AC77E-6E77-07C1-0237-505DBD9B485E}"/>
                </a:ext>
              </a:extLst>
            </p:cNvPr>
            <p:cNvSpPr/>
            <p:nvPr/>
          </p:nvSpPr>
          <p:spPr>
            <a:xfrm>
              <a:off x="7313665" y="2546932"/>
              <a:ext cx="1146068" cy="1146068"/>
            </a:xfrm>
            <a:prstGeom prst="ellipse">
              <a:avLst/>
            </a:prstGeom>
            <a:solidFill>
              <a:srgbClr val="0FB103">
                <a:alpha val="56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 flipV="1">
            <a:off x="5248817" y="3430537"/>
            <a:ext cx="0" cy="1214674"/>
          </a:xfrm>
          <a:prstGeom prst="line">
            <a:avLst/>
          </a:prstGeom>
          <a:ln>
            <a:solidFill>
              <a:srgbClr val="0FB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416951" y="4084628"/>
            <a:ext cx="611148" cy="154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0"/>
          </p:cNvCxnSpPr>
          <p:nvPr/>
        </p:nvCxnSpPr>
        <p:spPr>
          <a:xfrm>
            <a:off x="6667390" y="1726488"/>
            <a:ext cx="5972" cy="442438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05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26216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8180" r="17754"/>
          <a:stretch/>
        </p:blipFill>
        <p:spPr>
          <a:xfrm>
            <a:off x="2222887" y="1519258"/>
            <a:ext cx="4737910" cy="4457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17878" r="18370"/>
          <a:stretch/>
        </p:blipFill>
        <p:spPr>
          <a:xfrm>
            <a:off x="7287151" y="1612019"/>
            <a:ext cx="4616592" cy="43645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92300" y="0"/>
            <a:ext cx="10299700" cy="685800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-274538" y="244452"/>
            <a:ext cx="24456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617663" algn="l"/>
              </a:tabLst>
            </a:pPr>
            <a:r>
              <a:rPr lang="en-US" altLang="ko-KR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3536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캠핑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블로그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71687" y="1673083"/>
            <a:ext cx="1247030" cy="1247030"/>
            <a:chOff x="2913510" y="1708275"/>
            <a:chExt cx="1247030" cy="124703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2913510" y="1708275"/>
              <a:ext cx="1247030" cy="1247030"/>
            </a:xfrm>
            <a:prstGeom prst="ellipse">
              <a:avLst/>
            </a:prstGeom>
            <a:solidFill>
              <a:srgbClr val="76C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362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047949" y="2091050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오토캠핑장</a:t>
              </a:r>
              <a:endParaRPr lang="ko-KR" altLang="en-US" sz="14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028501" y="1573709"/>
            <a:ext cx="884106" cy="884106"/>
            <a:chOff x="3931293" y="1612019"/>
            <a:chExt cx="884106" cy="88410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3931293" y="1612019"/>
              <a:ext cx="884106" cy="884106"/>
            </a:xfrm>
            <a:prstGeom prst="ellipse">
              <a:avLst/>
            </a:prstGeom>
            <a:solidFill>
              <a:srgbClr val="3DA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206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11709" y="1854661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차박캠핑</a:t>
              </a:r>
              <a:endPara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23964" y="2457815"/>
            <a:ext cx="884106" cy="884106"/>
            <a:chOff x="5338062" y="2372303"/>
            <a:chExt cx="884106" cy="88410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5338062" y="2372303"/>
              <a:ext cx="884106" cy="884106"/>
            </a:xfrm>
            <a:prstGeom prst="ellipse">
              <a:avLst/>
            </a:prstGeom>
            <a:solidFill>
              <a:srgbClr val="DEE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194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18478" y="2614945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노지캠핑</a:t>
              </a:r>
              <a:endPara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306661" y="1607442"/>
            <a:ext cx="1546436" cy="1546436"/>
            <a:chOff x="2929243" y="1776062"/>
            <a:chExt cx="1247030" cy="124703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2929243" y="1776062"/>
              <a:ext cx="1247030" cy="1247030"/>
            </a:xfrm>
            <a:prstGeom prst="ellipse">
              <a:avLst/>
            </a:prstGeom>
            <a:solidFill>
              <a:srgbClr val="3DA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1036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92715" y="2175694"/>
              <a:ext cx="733188" cy="273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차박캠핑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391534" y="5017031"/>
            <a:ext cx="884106" cy="884106"/>
            <a:chOff x="3931293" y="1612019"/>
            <a:chExt cx="884106" cy="884106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3931293" y="1612019"/>
              <a:ext cx="884106" cy="884106"/>
            </a:xfrm>
            <a:prstGeom prst="ellipse">
              <a:avLst/>
            </a:prstGeom>
            <a:solidFill>
              <a:srgbClr val="76C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332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57472" y="1854661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오토캠핑장</a:t>
              </a:r>
              <a:endPara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0018450" y="4023382"/>
            <a:ext cx="965944" cy="965944"/>
            <a:chOff x="5351439" y="2346944"/>
            <a:chExt cx="884106" cy="88410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5351439" y="2346944"/>
              <a:ext cx="884106" cy="884106"/>
            </a:xfrm>
            <a:prstGeom prst="ellipse">
              <a:avLst/>
            </a:prstGeom>
            <a:solidFill>
              <a:srgbClr val="DEE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441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18478" y="2589586"/>
              <a:ext cx="750028" cy="281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노지캠핑</a:t>
              </a:r>
              <a:endParaRPr lang="ko-KR" altLang="en-US" sz="14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4128616" y="6066452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a고딕13" panose="02020600000000000000" pitchFamily="18" charset="-127"/>
                <a:ea typeface="a고딕13" panose="02020600000000000000" pitchFamily="18" charset="-127"/>
              </a:rPr>
              <a:t>2019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9236946" y="6066452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2020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134345" y="3017955"/>
            <a:ext cx="884106" cy="884106"/>
            <a:chOff x="9134345" y="3017955"/>
            <a:chExt cx="884106" cy="88410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9134345" y="3017955"/>
              <a:ext cx="884106" cy="88410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275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221931" y="3260597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감성캠핑</a:t>
              </a:r>
              <a:endPara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-274538" y="0"/>
            <a:ext cx="2445608" cy="6858000"/>
            <a:chOff x="-274538" y="0"/>
            <a:chExt cx="2445608" cy="685800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05D1817-7174-D49E-9C27-9FE3B068C9BF}"/>
                </a:ext>
              </a:extLst>
            </p:cNvPr>
            <p:cNvSpPr/>
            <p:nvPr/>
          </p:nvSpPr>
          <p:spPr>
            <a:xfrm>
              <a:off x="0" y="0"/>
              <a:ext cx="1896533" cy="6858000"/>
            </a:xfrm>
            <a:prstGeom prst="rect">
              <a:avLst/>
            </a:prstGeom>
            <a:solidFill>
              <a:srgbClr val="008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D961E0-7FBE-6DA8-DDE8-8BE949592F49}"/>
                </a:ext>
              </a:extLst>
            </p:cNvPr>
            <p:cNvSpPr txBox="1"/>
            <p:nvPr/>
          </p:nvSpPr>
          <p:spPr>
            <a:xfrm>
              <a:off x="-274538" y="244452"/>
              <a:ext cx="244560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en-US" altLang="ko-KR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03 </a:t>
              </a:r>
              <a:r>
                <a:rPr lang="ko-KR" altLang="en-US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프로젝트 수행 결과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94926" y="2758623"/>
            <a:ext cx="997374" cy="323166"/>
            <a:chOff x="894926" y="2170208"/>
            <a:chExt cx="997374" cy="323166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71B2F0C-26CA-7556-F419-4B40355FE48C}"/>
                </a:ext>
              </a:extLst>
            </p:cNvPr>
            <p:cNvCxnSpPr>
              <a:cxnSpLocks/>
            </p:cNvCxnSpPr>
            <p:nvPr/>
          </p:nvCxnSpPr>
          <p:spPr>
            <a:xfrm>
              <a:off x="944033" y="2493374"/>
              <a:ext cx="948267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4D5494-D4D4-8A5B-968B-9800BDA56D85}"/>
                </a:ext>
              </a:extLst>
            </p:cNvPr>
            <p:cNvSpPr txBox="1"/>
            <p:nvPr/>
          </p:nvSpPr>
          <p:spPr>
            <a:xfrm>
              <a:off x="894926" y="2170208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개인화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94926" y="3363361"/>
            <a:ext cx="997374" cy="323166"/>
            <a:chOff x="894926" y="2810077"/>
            <a:chExt cx="997374" cy="323166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미니멀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41838" y="1299506"/>
            <a:ext cx="1250462" cy="553998"/>
            <a:chOff x="641838" y="1299506"/>
            <a:chExt cx="1250462" cy="553998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E8293FB-9CEE-E026-66F6-4EBAC1B14245}"/>
                </a:ext>
              </a:extLst>
            </p:cNvPr>
            <p:cNvCxnSpPr>
              <a:cxnSpLocks/>
            </p:cNvCxnSpPr>
            <p:nvPr/>
          </p:nvCxnSpPr>
          <p:spPr>
            <a:xfrm>
              <a:off x="641838" y="1853504"/>
              <a:ext cx="125046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5B6D6D9-C280-08EE-2FCA-1978E3C7DAA2}"/>
                </a:ext>
              </a:extLst>
            </p:cNvPr>
            <p:cNvSpPr txBox="1"/>
            <p:nvPr/>
          </p:nvSpPr>
          <p:spPr>
            <a:xfrm>
              <a:off x="641838" y="1299506"/>
              <a:ext cx="90250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키워드  변화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94926" y="2153885"/>
            <a:ext cx="997374" cy="323166"/>
            <a:chOff x="894926" y="2810077"/>
            <a:chExt cx="997374" cy="323166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감성중시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8360437" y="3141953"/>
            <a:ext cx="884106" cy="884106"/>
            <a:chOff x="9134345" y="3017955"/>
            <a:chExt cx="884106" cy="88410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9134345" y="3017955"/>
              <a:ext cx="884106" cy="88410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155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158046" y="326059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미니멀캠핑</a:t>
              </a:r>
              <a:endPara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52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20434" r="20036"/>
          <a:stretch/>
        </p:blipFill>
        <p:spPr>
          <a:xfrm>
            <a:off x="7015588" y="1403103"/>
            <a:ext cx="4442716" cy="44980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17878" r="18370"/>
          <a:stretch/>
        </p:blipFill>
        <p:spPr>
          <a:xfrm>
            <a:off x="1114951" y="1612019"/>
            <a:ext cx="4616592" cy="43645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9817418" y="4699063"/>
            <a:ext cx="801823" cy="743753"/>
            <a:chOff x="2926411" y="1798663"/>
            <a:chExt cx="1344395" cy="124703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2972208" y="1798663"/>
              <a:ext cx="1247030" cy="1247030"/>
            </a:xfrm>
            <a:prstGeom prst="ellipse">
              <a:avLst/>
            </a:prstGeom>
            <a:solidFill>
              <a:srgbClr val="76C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220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26411" y="2097433"/>
              <a:ext cx="1344395" cy="43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오토캠핑장</a:t>
              </a:r>
              <a:endPara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029747" y="3485699"/>
            <a:ext cx="1503627" cy="1503627"/>
            <a:chOff x="3931293" y="1612019"/>
            <a:chExt cx="884106" cy="88410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3931293" y="1612019"/>
              <a:ext cx="884106" cy="884106"/>
            </a:xfrm>
            <a:prstGeom prst="ellipse">
              <a:avLst/>
            </a:prstGeom>
            <a:solidFill>
              <a:srgbClr val="3DA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967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06042" y="1866881"/>
              <a:ext cx="534607" cy="199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차박캠핑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236946" y="4014912"/>
            <a:ext cx="884106" cy="884106"/>
            <a:chOff x="5338062" y="2372303"/>
            <a:chExt cx="884106" cy="88410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5338062" y="2372303"/>
              <a:ext cx="884106" cy="884106"/>
            </a:xfrm>
            <a:prstGeom prst="ellipse">
              <a:avLst/>
            </a:prstGeom>
            <a:solidFill>
              <a:srgbClr val="DEE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323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18478" y="2614945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노지캠핑</a:t>
              </a:r>
              <a:endPara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134461" y="1607442"/>
            <a:ext cx="1546436" cy="1546436"/>
            <a:chOff x="2929243" y="1776062"/>
            <a:chExt cx="1247030" cy="124703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2929243" y="1776062"/>
              <a:ext cx="1247030" cy="1247030"/>
            </a:xfrm>
            <a:prstGeom prst="ellipse">
              <a:avLst/>
            </a:prstGeom>
            <a:solidFill>
              <a:srgbClr val="3DA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1036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92715" y="2175694"/>
              <a:ext cx="733188" cy="273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차박캠핑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219334" y="5017031"/>
            <a:ext cx="884106" cy="884106"/>
            <a:chOff x="3931293" y="1612019"/>
            <a:chExt cx="884106" cy="884106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3931293" y="1612019"/>
              <a:ext cx="884106" cy="884106"/>
            </a:xfrm>
            <a:prstGeom prst="ellipse">
              <a:avLst/>
            </a:prstGeom>
            <a:solidFill>
              <a:srgbClr val="76C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332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57472" y="1854661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오토캠핑장</a:t>
              </a:r>
              <a:endPara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846250" y="4023382"/>
            <a:ext cx="965944" cy="965944"/>
            <a:chOff x="5351439" y="2346944"/>
            <a:chExt cx="884106" cy="88410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5351439" y="2346944"/>
              <a:ext cx="884106" cy="884106"/>
            </a:xfrm>
            <a:prstGeom prst="ellipse">
              <a:avLst/>
            </a:prstGeom>
            <a:solidFill>
              <a:srgbClr val="DEE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441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18478" y="2589586"/>
              <a:ext cx="750028" cy="281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노지캠핑</a:t>
              </a:r>
              <a:endParaRPr lang="ko-KR" altLang="en-US" sz="14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3004980" y="6066452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2020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8955741" y="6066452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2021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917394" y="2986947"/>
            <a:ext cx="884106" cy="884106"/>
            <a:chOff x="9134345" y="3017955"/>
            <a:chExt cx="884106" cy="88410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9134345" y="3017955"/>
              <a:ext cx="884106" cy="88410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275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21931" y="3260597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감성캠핑</a:t>
              </a:r>
              <a:endPara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9596505" y="3093283"/>
            <a:ext cx="1039666" cy="1039666"/>
            <a:chOff x="9164527" y="2922443"/>
            <a:chExt cx="884106" cy="88410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9164527" y="2922443"/>
              <a:ext cx="884106" cy="88410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339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281470" y="3165085"/>
              <a:ext cx="696844" cy="261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감성캠핑</a:t>
              </a:r>
              <a:endParaRPr lang="ko-KR" altLang="en-US" sz="14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213822" y="3064535"/>
            <a:ext cx="884106" cy="884106"/>
            <a:chOff x="9134345" y="3017955"/>
            <a:chExt cx="884106" cy="884106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9134345" y="3017955"/>
              <a:ext cx="884106" cy="88410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155</a:t>
              </a:r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58046" y="326059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미니멀캠핑</a:t>
              </a:r>
              <a:endPara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52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-274538" y="0"/>
            <a:ext cx="2445608" cy="6858000"/>
            <a:chOff x="-274538" y="0"/>
            <a:chExt cx="2445608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5D1817-7174-D49E-9C27-9FE3B068C9BF}"/>
                </a:ext>
              </a:extLst>
            </p:cNvPr>
            <p:cNvSpPr/>
            <p:nvPr/>
          </p:nvSpPr>
          <p:spPr>
            <a:xfrm>
              <a:off x="0" y="0"/>
              <a:ext cx="1896533" cy="6858000"/>
            </a:xfrm>
            <a:prstGeom prst="rect">
              <a:avLst/>
            </a:prstGeom>
            <a:solidFill>
              <a:srgbClr val="008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D961E0-7FBE-6DA8-DDE8-8BE949592F49}"/>
                </a:ext>
              </a:extLst>
            </p:cNvPr>
            <p:cNvSpPr txBox="1"/>
            <p:nvPr/>
          </p:nvSpPr>
          <p:spPr>
            <a:xfrm>
              <a:off x="-274538" y="244452"/>
              <a:ext cx="244560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en-US" altLang="ko-KR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03 </a:t>
              </a:r>
              <a:r>
                <a:rPr lang="ko-KR" altLang="en-US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프로젝트 수행 결과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1" y="6410632"/>
            <a:ext cx="12192001" cy="332856"/>
            <a:chOff x="-220133" y="6379486"/>
            <a:chExt cx="12412133" cy="2603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894926" y="2758623"/>
            <a:ext cx="997374" cy="323166"/>
            <a:chOff x="894926" y="2170208"/>
            <a:chExt cx="997374" cy="32316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71B2F0C-26CA-7556-F419-4B40355FE48C}"/>
                </a:ext>
              </a:extLst>
            </p:cNvPr>
            <p:cNvCxnSpPr>
              <a:cxnSpLocks/>
            </p:cNvCxnSpPr>
            <p:nvPr/>
          </p:nvCxnSpPr>
          <p:spPr>
            <a:xfrm>
              <a:off x="944033" y="2493374"/>
              <a:ext cx="948267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4D5494-D4D4-8A5B-968B-9800BDA56D85}"/>
                </a:ext>
              </a:extLst>
            </p:cNvPr>
            <p:cNvSpPr txBox="1"/>
            <p:nvPr/>
          </p:nvSpPr>
          <p:spPr>
            <a:xfrm>
              <a:off x="894926" y="2170208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개인화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94926" y="3363361"/>
            <a:ext cx="997374" cy="323166"/>
            <a:chOff x="894926" y="2810077"/>
            <a:chExt cx="997374" cy="32316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미니멀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3536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캠핑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네이버 쇼핑몰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26216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3687F4-A40B-1F07-1430-DF121F7F8B2A}"/>
              </a:ext>
            </a:extLst>
          </p:cNvPr>
          <p:cNvSpPr/>
          <p:nvPr/>
        </p:nvSpPr>
        <p:spPr>
          <a:xfrm>
            <a:off x="9100408" y="2885075"/>
            <a:ext cx="2203080" cy="1073712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성능에서 감성으로</a:t>
            </a:r>
            <a:endParaRPr lang="en-US" altLang="ko-KR" sz="500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성능</a:t>
            </a:r>
            <a:r>
              <a:rPr lang="en-US" altLang="ko-KR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화력</a:t>
            </a:r>
            <a:r>
              <a:rPr lang="en-US" altLang="ko-KR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함량</a:t>
            </a:r>
            <a:endParaRPr lang="en-US" altLang="ko-KR" sz="1200" dirty="0" smtClean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-&gt; </a:t>
            </a:r>
            <a:r>
              <a:rPr lang="ko-KR" altLang="en-US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감성</a:t>
            </a:r>
            <a:r>
              <a:rPr lang="en-US" altLang="ko-KR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디자인</a:t>
            </a:r>
            <a:endParaRPr lang="ko-KR" altLang="en-US" sz="1200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14064" y="2986243"/>
            <a:ext cx="904446" cy="442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529297" y="1470041"/>
            <a:ext cx="4673979" cy="2350538"/>
            <a:chOff x="2567330" y="1674090"/>
            <a:chExt cx="5235762" cy="261354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6" t="27197" r="52435" b="45708"/>
            <a:stretch/>
          </p:blipFill>
          <p:spPr>
            <a:xfrm>
              <a:off x="2567330" y="1674090"/>
              <a:ext cx="5101539" cy="2280689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6687127" y="3617322"/>
              <a:ext cx="1115965" cy="670310"/>
              <a:chOff x="6824755" y="3601926"/>
              <a:chExt cx="904446" cy="45430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824755" y="3613473"/>
                <a:ext cx="904446" cy="4427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08314" y="3601926"/>
                <a:ext cx="5373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함량</a:t>
                </a:r>
                <a:endParaRPr lang="ko-KR" altLang="en-US" sz="14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5052291" y="3325091"/>
              <a:ext cx="929409" cy="708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25831" r="65750" b="47427"/>
          <a:stretch/>
        </p:blipFill>
        <p:spPr>
          <a:xfrm>
            <a:off x="3181514" y="3854077"/>
            <a:ext cx="3595681" cy="241687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444260" y="5870375"/>
            <a:ext cx="1481708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294721">
            <a:off x="5405146" y="3602637"/>
            <a:ext cx="948817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5097787">
            <a:off x="6234306" y="3921675"/>
            <a:ext cx="948817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2060787">
            <a:off x="6056367" y="1303489"/>
            <a:ext cx="948817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rot="2876425">
            <a:off x="5023380" y="1368051"/>
            <a:ext cx="803172" cy="732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6838573" y="2305512"/>
            <a:ext cx="803172" cy="732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5400000">
            <a:off x="6869111" y="3107949"/>
            <a:ext cx="803172" cy="732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7352261" y="2162333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2018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7352261" y="4791991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2021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7800791" y="3166903"/>
            <a:ext cx="0" cy="567146"/>
          </a:xfrm>
          <a:prstGeom prst="straightConnector1">
            <a:avLst/>
          </a:prstGeom>
          <a:ln w="28575">
            <a:solidFill>
              <a:srgbClr val="B4C6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641838" y="1299506"/>
            <a:ext cx="1250462" cy="553998"/>
            <a:chOff x="641838" y="1299506"/>
            <a:chExt cx="1250462" cy="553998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8293FB-9CEE-E026-66F6-4EBAC1B14245}"/>
                </a:ext>
              </a:extLst>
            </p:cNvPr>
            <p:cNvCxnSpPr>
              <a:cxnSpLocks/>
            </p:cNvCxnSpPr>
            <p:nvPr/>
          </p:nvCxnSpPr>
          <p:spPr>
            <a:xfrm>
              <a:off x="641838" y="1853504"/>
              <a:ext cx="1250462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B6D6D9-C280-08EE-2FCA-1978E3C7DAA2}"/>
                </a:ext>
              </a:extLst>
            </p:cNvPr>
            <p:cNvSpPr txBox="1"/>
            <p:nvPr/>
          </p:nvSpPr>
          <p:spPr>
            <a:xfrm>
              <a:off x="641838" y="1299506"/>
              <a:ext cx="90250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키워드  변화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94926" y="2153885"/>
            <a:ext cx="997374" cy="323166"/>
            <a:chOff x="894926" y="2810077"/>
            <a:chExt cx="997374" cy="323166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감성중시</a:t>
              </a:r>
              <a:endPara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37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-274538" y="0"/>
            <a:ext cx="2445608" cy="6858000"/>
            <a:chOff x="-274538" y="0"/>
            <a:chExt cx="2445608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5D1817-7174-D49E-9C27-9FE3B068C9BF}"/>
                </a:ext>
              </a:extLst>
            </p:cNvPr>
            <p:cNvSpPr/>
            <p:nvPr/>
          </p:nvSpPr>
          <p:spPr>
            <a:xfrm>
              <a:off x="0" y="0"/>
              <a:ext cx="1896533" cy="6858000"/>
            </a:xfrm>
            <a:prstGeom prst="rect">
              <a:avLst/>
            </a:prstGeom>
            <a:solidFill>
              <a:srgbClr val="008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D961E0-7FBE-6DA8-DDE8-8BE949592F49}"/>
                </a:ext>
              </a:extLst>
            </p:cNvPr>
            <p:cNvSpPr txBox="1"/>
            <p:nvPr/>
          </p:nvSpPr>
          <p:spPr>
            <a:xfrm>
              <a:off x="-274538" y="244452"/>
              <a:ext cx="244560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en-US" altLang="ko-KR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03 </a:t>
              </a:r>
              <a:r>
                <a:rPr lang="ko-KR" altLang="en-US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프로젝트 수행 결과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1" y="6410632"/>
            <a:ext cx="12192001" cy="332856"/>
            <a:chOff x="-220133" y="6379486"/>
            <a:chExt cx="12412133" cy="2603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894926" y="2758623"/>
            <a:ext cx="997374" cy="323166"/>
            <a:chOff x="894926" y="2170208"/>
            <a:chExt cx="997374" cy="32316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71B2F0C-26CA-7556-F419-4B40355FE48C}"/>
                </a:ext>
              </a:extLst>
            </p:cNvPr>
            <p:cNvCxnSpPr>
              <a:cxnSpLocks/>
            </p:cNvCxnSpPr>
            <p:nvPr/>
          </p:nvCxnSpPr>
          <p:spPr>
            <a:xfrm>
              <a:off x="944033" y="2493374"/>
              <a:ext cx="948267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4D5494-D4D4-8A5B-968B-9800BDA56D85}"/>
                </a:ext>
              </a:extLst>
            </p:cNvPr>
            <p:cNvSpPr txBox="1"/>
            <p:nvPr/>
          </p:nvSpPr>
          <p:spPr>
            <a:xfrm>
              <a:off x="894926" y="2170208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개인화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94926" y="3363361"/>
            <a:ext cx="997374" cy="323166"/>
            <a:chOff x="894926" y="2810077"/>
            <a:chExt cx="997374" cy="32316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미니멀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7" y="536840"/>
            <a:ext cx="4309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캠핑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트위터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,</a:t>
            </a:r>
            <a:r>
              <a:rPr lang="ko-KR" altLang="en-US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블로그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26216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731382" y="2986243"/>
            <a:ext cx="904446" cy="442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444260" y="5870375"/>
            <a:ext cx="1481708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294721">
            <a:off x="5722464" y="3602637"/>
            <a:ext cx="948817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5097787">
            <a:off x="6551624" y="3921675"/>
            <a:ext cx="948817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2060787">
            <a:off x="6056367" y="1303489"/>
            <a:ext cx="948817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rot="2876425">
            <a:off x="5023380" y="1368051"/>
            <a:ext cx="803172" cy="732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7155891" y="2305512"/>
            <a:ext cx="803172" cy="732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41838" y="1299506"/>
            <a:ext cx="1250462" cy="553998"/>
            <a:chOff x="641838" y="1299506"/>
            <a:chExt cx="1250462" cy="553998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8293FB-9CEE-E026-66F6-4EBAC1B14245}"/>
                </a:ext>
              </a:extLst>
            </p:cNvPr>
            <p:cNvCxnSpPr>
              <a:cxnSpLocks/>
            </p:cNvCxnSpPr>
            <p:nvPr/>
          </p:nvCxnSpPr>
          <p:spPr>
            <a:xfrm>
              <a:off x="641838" y="1853504"/>
              <a:ext cx="1250462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B6D6D9-C280-08EE-2FCA-1978E3C7DAA2}"/>
                </a:ext>
              </a:extLst>
            </p:cNvPr>
            <p:cNvSpPr txBox="1"/>
            <p:nvPr/>
          </p:nvSpPr>
          <p:spPr>
            <a:xfrm>
              <a:off x="641838" y="1299506"/>
              <a:ext cx="90250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키워드  변화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94926" y="2153885"/>
            <a:ext cx="997374" cy="323166"/>
            <a:chOff x="894926" y="2810077"/>
            <a:chExt cx="997374" cy="323166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감성중시</a:t>
              </a:r>
              <a:endPara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8142" r="9148"/>
          <a:stretch/>
        </p:blipFill>
        <p:spPr>
          <a:xfrm>
            <a:off x="2824698" y="1451248"/>
            <a:ext cx="4220308" cy="5041249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 rot="20882989">
            <a:off x="6709658" y="1741047"/>
            <a:ext cx="2071501" cy="875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21091203">
            <a:off x="7102800" y="2731646"/>
            <a:ext cx="1180321" cy="20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802995">
            <a:off x="6926591" y="3172102"/>
            <a:ext cx="1180321" cy="20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 rot="20038230">
            <a:off x="6967317" y="3641416"/>
            <a:ext cx="1180321" cy="20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 rot="19484946">
            <a:off x="9801070" y="1943438"/>
            <a:ext cx="1180321" cy="20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7243286" y="5227795"/>
            <a:ext cx="2147694" cy="252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3646486" y="6004132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2020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8472751" y="6004132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2020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 이후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3611" r="22971"/>
          <a:stretch/>
        </p:blipFill>
        <p:spPr>
          <a:xfrm>
            <a:off x="7061490" y="1451248"/>
            <a:ext cx="4086045" cy="4515716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1892300" y="0"/>
            <a:ext cx="10299700" cy="6875585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3737533" y="1364106"/>
            <a:ext cx="2060063" cy="2060063"/>
            <a:chOff x="2975393" y="1834038"/>
            <a:chExt cx="867023" cy="867023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2975393" y="1834038"/>
              <a:ext cx="867023" cy="86702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39</a:t>
              </a:r>
              <a:endParaRPr lang="ko-KR" altLang="en-US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256025" y="2078019"/>
              <a:ext cx="305756" cy="194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 smtClean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불멍</a:t>
              </a:r>
              <a:endParaRPr lang="ko-KR" altLang="en-US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9386164" y="2909459"/>
            <a:ext cx="1039666" cy="1039666"/>
            <a:chOff x="9164526" y="2922443"/>
            <a:chExt cx="884106" cy="88410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9164526" y="2922443"/>
              <a:ext cx="884106" cy="88410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66517" y="3149950"/>
              <a:ext cx="696844" cy="444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감성캠핑</a:t>
              </a:r>
              <a:endParaRPr lang="en-US" altLang="ko-KR" sz="1400" dirty="0" smtClean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sz="14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용품</a:t>
              </a:r>
              <a:endParaRPr lang="ko-KR" altLang="en-US" sz="14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25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15136BF1-01B4-2A00-D12F-49C53149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DDBA9-18EC-171E-59A1-F1A7992C74EB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5C2795-7639-7F1E-A3AF-19986E7718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1F546C-B7AA-B460-3858-B40EA403F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AA5831-34E6-6608-C1EB-F39941CF36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A9C6D5-A6A3-F8AA-1E1A-C54F61F53A21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5DAA1D-90FB-61AE-BA01-B4A05B6BC36E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09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403238-DCC1-0319-A125-46FB4CB068B9}"/>
              </a:ext>
            </a:extLst>
          </p:cNvPr>
          <p:cNvCxnSpPr>
            <a:cxnSpLocks/>
          </p:cNvCxnSpPr>
          <p:nvPr/>
        </p:nvCxnSpPr>
        <p:spPr>
          <a:xfrm>
            <a:off x="518110" y="1115289"/>
            <a:ext cx="13643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1E458EA-B3EF-36B4-7108-CAFC618B8750}"/>
              </a:ext>
            </a:extLst>
          </p:cNvPr>
          <p:cNvSpPr txBox="1"/>
          <p:nvPr/>
        </p:nvSpPr>
        <p:spPr>
          <a:xfrm>
            <a:off x="6176223" y="1924048"/>
            <a:ext cx="6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04</a:t>
            </a:r>
            <a:endParaRPr lang="ko-KR" altLang="en-US" dirty="0">
              <a:solidFill>
                <a:srgbClr val="0A315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F1B82-E36A-6DEE-F18E-F5C669F12757}"/>
              </a:ext>
            </a:extLst>
          </p:cNvPr>
          <p:cNvSpPr txBox="1"/>
          <p:nvPr/>
        </p:nvSpPr>
        <p:spPr>
          <a:xfrm>
            <a:off x="548051" y="677223"/>
            <a:ext cx="31967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클린디</a:t>
            </a:r>
            <a:r>
              <a:rPr lang="ko-KR" altLang="en-US" sz="27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 </a:t>
            </a:r>
            <a:r>
              <a:rPr lang="en-US" altLang="ko-KR" sz="27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?</a:t>
            </a:r>
            <a:endParaRPr lang="ko-KR" altLang="en-US" sz="27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555DD7-77FA-DF11-C73B-217C43951E84}"/>
              </a:ext>
            </a:extLst>
          </p:cNvPr>
          <p:cNvGrpSpPr/>
          <p:nvPr/>
        </p:nvGrpSpPr>
        <p:grpSpPr>
          <a:xfrm>
            <a:off x="1963191" y="2134573"/>
            <a:ext cx="8426063" cy="1091413"/>
            <a:chOff x="1963191" y="2134573"/>
            <a:chExt cx="8426063" cy="10914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D267E08-D280-CD22-2C44-34F8828F2827}"/>
                </a:ext>
              </a:extLst>
            </p:cNvPr>
            <p:cNvSpPr/>
            <p:nvPr/>
          </p:nvSpPr>
          <p:spPr>
            <a:xfrm>
              <a:off x="1963191" y="2134573"/>
              <a:ext cx="8426063" cy="1091413"/>
            </a:xfrm>
            <a:prstGeom prst="rect">
              <a:avLst/>
            </a:prstGeom>
            <a:solidFill>
              <a:schemeClr val="tx2">
                <a:lumMod val="50000"/>
                <a:alpha val="32000"/>
              </a:schemeClr>
            </a:solidFill>
            <a:ln>
              <a:noFill/>
            </a:ln>
            <a:effectLst>
              <a:outerShdw blurRad="50800" dist="38100" dir="10800000" sx="101000" sy="101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57EDF-4D8A-D5E2-0A9C-3BB886C856CD}"/>
                </a:ext>
              </a:extLst>
            </p:cNvPr>
            <p:cNvSpPr txBox="1"/>
            <p:nvPr/>
          </p:nvSpPr>
          <p:spPr>
            <a:xfrm>
              <a:off x="4113676" y="2433119"/>
              <a:ext cx="412509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주 고객이 누구인가</a:t>
              </a:r>
              <a:r>
                <a:rPr lang="en-US" altLang="ko-KR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?</a:t>
              </a:r>
              <a:endParaRPr lang="ko-KR" altLang="en-US" sz="30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1DE094-0D14-EB56-BBB2-5C482EAD57F2}"/>
              </a:ext>
            </a:extLst>
          </p:cNvPr>
          <p:cNvGrpSpPr/>
          <p:nvPr/>
        </p:nvGrpSpPr>
        <p:grpSpPr>
          <a:xfrm>
            <a:off x="1963191" y="3711015"/>
            <a:ext cx="8426063" cy="1713532"/>
            <a:chOff x="1963191" y="2134573"/>
            <a:chExt cx="8426063" cy="10914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C74434A-F0FE-67AE-C043-1F940CA13EF3}"/>
                </a:ext>
              </a:extLst>
            </p:cNvPr>
            <p:cNvSpPr/>
            <p:nvPr/>
          </p:nvSpPr>
          <p:spPr>
            <a:xfrm>
              <a:off x="1963191" y="2134573"/>
              <a:ext cx="8426063" cy="1091413"/>
            </a:xfrm>
            <a:prstGeom prst="rect">
              <a:avLst/>
            </a:prstGeom>
            <a:solidFill>
              <a:schemeClr val="tx2">
                <a:lumMod val="50000"/>
                <a:alpha val="32000"/>
              </a:schemeClr>
            </a:solidFill>
            <a:ln>
              <a:noFill/>
            </a:ln>
            <a:effectLst>
              <a:outerShdw blurRad="50800" dist="38100" dir="10800000" sx="101000" sy="101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1D711D-D7BA-7B7A-A7BE-1D6505C65E4D}"/>
                </a:ext>
              </a:extLst>
            </p:cNvPr>
            <p:cNvSpPr txBox="1"/>
            <p:nvPr/>
          </p:nvSpPr>
          <p:spPr>
            <a:xfrm>
              <a:off x="2861733" y="2503848"/>
              <a:ext cx="6697134" cy="352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그들에게 어떻게 마케팅 해야 되는가</a:t>
              </a:r>
              <a:r>
                <a:rPr lang="en-US" altLang="ko-KR" sz="30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?</a:t>
              </a:r>
              <a:endParaRPr lang="ko-KR" altLang="en-US" sz="30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80610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-274538" y="0"/>
            <a:ext cx="2445608" cy="6858000"/>
            <a:chOff x="-274538" y="0"/>
            <a:chExt cx="2445608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5D1817-7174-D49E-9C27-9FE3B068C9BF}"/>
                </a:ext>
              </a:extLst>
            </p:cNvPr>
            <p:cNvSpPr/>
            <p:nvPr/>
          </p:nvSpPr>
          <p:spPr>
            <a:xfrm>
              <a:off x="0" y="0"/>
              <a:ext cx="1896533" cy="6858000"/>
            </a:xfrm>
            <a:prstGeom prst="rect">
              <a:avLst/>
            </a:prstGeom>
            <a:solidFill>
              <a:srgbClr val="008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D961E0-7FBE-6DA8-DDE8-8BE949592F49}"/>
                </a:ext>
              </a:extLst>
            </p:cNvPr>
            <p:cNvSpPr txBox="1"/>
            <p:nvPr/>
          </p:nvSpPr>
          <p:spPr>
            <a:xfrm>
              <a:off x="-274538" y="244452"/>
              <a:ext cx="244560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en-US" altLang="ko-KR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03 </a:t>
              </a:r>
              <a:r>
                <a:rPr lang="ko-KR" altLang="en-US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프로젝트 수행 결과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1" y="6410632"/>
            <a:ext cx="12192001" cy="332856"/>
            <a:chOff x="-220133" y="6379486"/>
            <a:chExt cx="12412133" cy="2603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894926" y="2758623"/>
            <a:ext cx="997374" cy="323166"/>
            <a:chOff x="894926" y="2170208"/>
            <a:chExt cx="997374" cy="32316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71B2F0C-26CA-7556-F419-4B40355FE48C}"/>
                </a:ext>
              </a:extLst>
            </p:cNvPr>
            <p:cNvCxnSpPr>
              <a:cxnSpLocks/>
            </p:cNvCxnSpPr>
            <p:nvPr/>
          </p:nvCxnSpPr>
          <p:spPr>
            <a:xfrm>
              <a:off x="944033" y="2493374"/>
              <a:ext cx="948267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4D5494-D4D4-8A5B-968B-9800BDA56D85}"/>
                </a:ext>
              </a:extLst>
            </p:cNvPr>
            <p:cNvSpPr txBox="1"/>
            <p:nvPr/>
          </p:nvSpPr>
          <p:spPr>
            <a:xfrm>
              <a:off x="894926" y="2170208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개인화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94926" y="3363361"/>
            <a:ext cx="997374" cy="323166"/>
            <a:chOff x="894926" y="2810077"/>
            <a:chExt cx="997374" cy="32316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미니멀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3536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캠핑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네이버 쇼핑몰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26216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731382" y="2986243"/>
            <a:ext cx="904446" cy="442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444260" y="5870375"/>
            <a:ext cx="1481708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294721">
            <a:off x="5722464" y="3602637"/>
            <a:ext cx="948817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5097787">
            <a:off x="6551624" y="3921675"/>
            <a:ext cx="948817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2060787">
            <a:off x="6056367" y="1303489"/>
            <a:ext cx="948817" cy="63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rot="2876425">
            <a:off x="5023380" y="1368051"/>
            <a:ext cx="803172" cy="732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7155891" y="2305512"/>
            <a:ext cx="803172" cy="732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41838" y="1299506"/>
            <a:ext cx="1250462" cy="553998"/>
            <a:chOff x="641838" y="1299506"/>
            <a:chExt cx="1250462" cy="553998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8293FB-9CEE-E026-66F6-4EBAC1B14245}"/>
                </a:ext>
              </a:extLst>
            </p:cNvPr>
            <p:cNvCxnSpPr>
              <a:cxnSpLocks/>
            </p:cNvCxnSpPr>
            <p:nvPr/>
          </p:nvCxnSpPr>
          <p:spPr>
            <a:xfrm>
              <a:off x="641838" y="1853504"/>
              <a:ext cx="1250462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B6D6D9-C280-08EE-2FCA-1978E3C7DAA2}"/>
                </a:ext>
              </a:extLst>
            </p:cNvPr>
            <p:cNvSpPr txBox="1"/>
            <p:nvPr/>
          </p:nvSpPr>
          <p:spPr>
            <a:xfrm>
              <a:off x="641838" y="1299506"/>
              <a:ext cx="90250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키워드  변화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94926" y="2153885"/>
            <a:ext cx="997374" cy="323166"/>
            <a:chOff x="894926" y="2810077"/>
            <a:chExt cx="997374" cy="323166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감성중시</a:t>
              </a:r>
              <a:endPara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 rot="20882989">
            <a:off x="6709658" y="1741047"/>
            <a:ext cx="2071501" cy="875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21091203">
            <a:off x="7102800" y="2731646"/>
            <a:ext cx="1180321" cy="20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802995">
            <a:off x="6926591" y="3172102"/>
            <a:ext cx="1180321" cy="20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 rot="20038230">
            <a:off x="6967317" y="3641416"/>
            <a:ext cx="1180321" cy="20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 rot="19484946">
            <a:off x="9801070" y="1943438"/>
            <a:ext cx="1180321" cy="20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7243286" y="5227795"/>
            <a:ext cx="2147694" cy="252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72" y="1307688"/>
            <a:ext cx="8213456" cy="4896875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3018112" y="2125029"/>
            <a:ext cx="1205155" cy="358380"/>
            <a:chOff x="2584354" y="1803763"/>
            <a:chExt cx="1205155" cy="3583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2879782" y="1836759"/>
              <a:ext cx="90972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감성랜턴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584354" y="1803763"/>
              <a:ext cx="349985" cy="358380"/>
            </a:xfrm>
            <a:prstGeom prst="roundRect">
              <a:avLst/>
            </a:prstGeom>
            <a:solidFill>
              <a:srgbClr val="E7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18112" y="2587149"/>
            <a:ext cx="1808057" cy="358380"/>
            <a:chOff x="2584354" y="1803763"/>
            <a:chExt cx="1808057" cy="35838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2879782" y="1836759"/>
              <a:ext cx="1512629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일반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, </a:t>
              </a:r>
              <a:r>
                <a:rPr lang="ko-KR" altLang="en-US" sz="1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가스랜턴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등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2584354" y="1803763"/>
              <a:ext cx="349985" cy="358380"/>
            </a:xfrm>
            <a:prstGeom prst="round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2892051" y="1718410"/>
            <a:ext cx="29730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2017-2022 </a:t>
            </a:r>
            <a:r>
              <a:rPr lang="ko-KR" altLang="en-US" sz="16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구매 </a:t>
            </a:r>
            <a:r>
              <a: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랜턴 </a:t>
            </a:r>
            <a:r>
              <a:rPr lang="ko-KR" altLang="en-US" sz="16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종류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2901642" y="1522041"/>
            <a:ext cx="2088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네이버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쇼핑몰 리뷰 기준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-274538" y="244452"/>
            <a:ext cx="24456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617663" algn="l"/>
              </a:tabLst>
            </a:pPr>
            <a:r>
              <a:rPr lang="en-US" altLang="ko-KR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1" y="6410632"/>
            <a:ext cx="12192001" cy="332856"/>
            <a:chOff x="-220133" y="6379486"/>
            <a:chExt cx="12412133" cy="2603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3536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캠핑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트위터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26216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3687F4-A40B-1F07-1430-DF121F7F8B2A}"/>
              </a:ext>
            </a:extLst>
          </p:cNvPr>
          <p:cNvSpPr/>
          <p:nvPr/>
        </p:nvSpPr>
        <p:spPr>
          <a:xfrm>
            <a:off x="9503689" y="2117667"/>
            <a:ext cx="2203080" cy="1073712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소수인원으로 변화</a:t>
            </a:r>
            <a:endParaRPr lang="en-US" altLang="ko-KR" sz="500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혼자 </a:t>
            </a:r>
            <a:r>
              <a:rPr lang="en-US" altLang="ko-KR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+ </a:t>
            </a:r>
            <a:r>
              <a:rPr lang="ko-KR" altLang="en-US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친구 </a:t>
            </a:r>
            <a:r>
              <a:rPr lang="en-US" altLang="ko-KR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&gt; </a:t>
            </a:r>
            <a:r>
              <a:rPr lang="ko-KR" altLang="en-US" sz="1200" dirty="0" smtClean="0">
                <a:solidFill>
                  <a:srgbClr val="0A315B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가족</a:t>
            </a:r>
            <a:endParaRPr lang="en-US" altLang="ko-KR" sz="1200" dirty="0">
              <a:solidFill>
                <a:srgbClr val="0A315B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6932028" y="5477510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2020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1297"/>
          <a:stretch/>
        </p:blipFill>
        <p:spPr>
          <a:xfrm>
            <a:off x="5674518" y="1827245"/>
            <a:ext cx="3637877" cy="335706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3687F4-A40B-1F07-1430-DF121F7F8B2A}"/>
              </a:ext>
            </a:extLst>
          </p:cNvPr>
          <p:cNvSpPr/>
          <p:nvPr/>
        </p:nvSpPr>
        <p:spPr>
          <a:xfrm>
            <a:off x="9503689" y="3615492"/>
            <a:ext cx="2203080" cy="1073712"/>
          </a:xfrm>
          <a:prstGeom prst="rect">
            <a:avLst/>
          </a:prstGeom>
          <a:solidFill>
            <a:srgbClr val="5083C2">
              <a:alpha val="35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반려동물과의 </a:t>
            </a:r>
            <a:r>
              <a:rPr lang="ko-KR" altLang="en-US" sz="1700" dirty="0" err="1" smtClean="0">
                <a:solidFill>
                  <a:srgbClr val="0A315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캠핑증가</a:t>
            </a:r>
            <a:endParaRPr lang="en-US" altLang="ko-KR" sz="1700" dirty="0">
              <a:solidFill>
                <a:srgbClr val="0A315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2884"/>
          <a:stretch/>
        </p:blipFill>
        <p:spPr>
          <a:xfrm>
            <a:off x="2212739" y="2071523"/>
            <a:ext cx="3487371" cy="28206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3506946" y="5477510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2018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-274538" y="0"/>
            <a:ext cx="2445608" cy="6858000"/>
            <a:chOff x="-274538" y="0"/>
            <a:chExt cx="2445608" cy="6858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05D1817-7174-D49E-9C27-9FE3B068C9BF}"/>
                </a:ext>
              </a:extLst>
            </p:cNvPr>
            <p:cNvSpPr/>
            <p:nvPr/>
          </p:nvSpPr>
          <p:spPr>
            <a:xfrm>
              <a:off x="0" y="0"/>
              <a:ext cx="1896533" cy="6858000"/>
            </a:xfrm>
            <a:prstGeom prst="rect">
              <a:avLst/>
            </a:prstGeom>
            <a:solidFill>
              <a:srgbClr val="008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D961E0-7FBE-6DA8-DDE8-8BE949592F49}"/>
                </a:ext>
              </a:extLst>
            </p:cNvPr>
            <p:cNvSpPr txBox="1"/>
            <p:nvPr/>
          </p:nvSpPr>
          <p:spPr>
            <a:xfrm>
              <a:off x="-274538" y="244452"/>
              <a:ext cx="244560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en-US" altLang="ko-KR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03 </a:t>
              </a:r>
              <a:r>
                <a:rPr lang="ko-KR" altLang="en-US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프로젝트 수행 결과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4926" y="2758623"/>
            <a:ext cx="997374" cy="323166"/>
            <a:chOff x="894926" y="2170208"/>
            <a:chExt cx="997374" cy="323166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1B2F0C-26CA-7556-F419-4B40355FE48C}"/>
                </a:ext>
              </a:extLst>
            </p:cNvPr>
            <p:cNvCxnSpPr>
              <a:cxnSpLocks/>
            </p:cNvCxnSpPr>
            <p:nvPr/>
          </p:nvCxnSpPr>
          <p:spPr>
            <a:xfrm>
              <a:off x="944033" y="2493374"/>
              <a:ext cx="94826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4D5494-D4D4-8A5B-968B-9800BDA56D85}"/>
                </a:ext>
              </a:extLst>
            </p:cNvPr>
            <p:cNvSpPr txBox="1"/>
            <p:nvPr/>
          </p:nvSpPr>
          <p:spPr>
            <a:xfrm>
              <a:off x="894926" y="2170208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개인화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94926" y="3363361"/>
            <a:ext cx="997374" cy="323166"/>
            <a:chOff x="894926" y="2810077"/>
            <a:chExt cx="997374" cy="323166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미니멀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94926" y="2153885"/>
            <a:ext cx="997374" cy="323166"/>
            <a:chOff x="894926" y="2810077"/>
            <a:chExt cx="997374" cy="323166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감성중시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41838" y="1299506"/>
            <a:ext cx="1250462" cy="553998"/>
            <a:chOff x="641838" y="1299506"/>
            <a:chExt cx="1250462" cy="55399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E8293FB-9CEE-E026-66F6-4EBAC1B14245}"/>
                </a:ext>
              </a:extLst>
            </p:cNvPr>
            <p:cNvCxnSpPr>
              <a:cxnSpLocks/>
            </p:cNvCxnSpPr>
            <p:nvPr/>
          </p:nvCxnSpPr>
          <p:spPr>
            <a:xfrm>
              <a:off x="641838" y="1853504"/>
              <a:ext cx="1250462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B6D6D9-C280-08EE-2FCA-1978E3C7DAA2}"/>
                </a:ext>
              </a:extLst>
            </p:cNvPr>
            <p:cNvSpPr txBox="1"/>
            <p:nvPr/>
          </p:nvSpPr>
          <p:spPr>
            <a:xfrm>
              <a:off x="641838" y="1299506"/>
              <a:ext cx="90250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키워드  변화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82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-274538" y="244452"/>
            <a:ext cx="24456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617663" algn="l"/>
              </a:tabLst>
            </a:pPr>
            <a:r>
              <a:rPr lang="en-US" altLang="ko-KR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1" y="6410632"/>
            <a:ext cx="12192001" cy="332856"/>
            <a:chOff x="-220133" y="6379486"/>
            <a:chExt cx="12412133" cy="2603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3536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캠핑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트위터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26216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3032106" y="5491593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2020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 </a:t>
            </a:r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11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37" y="1704125"/>
            <a:ext cx="4749678" cy="34670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6343389" y="5497051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2021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 </a:t>
            </a:r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6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22" y="1296314"/>
            <a:ext cx="3316333" cy="39522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-274538" y="244452"/>
            <a:ext cx="24456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617663" algn="l"/>
              </a:tabLst>
            </a:pPr>
            <a:r>
              <a:rPr lang="en-US" altLang="ko-KR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38" name="타원 37"/>
          <p:cNvSpPr/>
          <p:nvPr/>
        </p:nvSpPr>
        <p:spPr>
          <a:xfrm>
            <a:off x="4470498" y="2371609"/>
            <a:ext cx="1751476" cy="16593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r="2287"/>
          <a:stretch/>
        </p:blipFill>
        <p:spPr>
          <a:xfrm>
            <a:off x="2061845" y="1715302"/>
            <a:ext cx="3333491" cy="38027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9654672" y="5497051"/>
            <a:ext cx="216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2021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 </a:t>
            </a:r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7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ko-KR" altLang="en-US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892299" y="0"/>
            <a:ext cx="10253939" cy="6857999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3687F4-A40B-1F07-1430-DF121F7F8B2A}"/>
              </a:ext>
            </a:extLst>
          </p:cNvPr>
          <p:cNvSpPr/>
          <p:nvPr/>
        </p:nvSpPr>
        <p:spPr>
          <a:xfrm>
            <a:off x="6259885" y="286706"/>
            <a:ext cx="2203080" cy="1073712"/>
          </a:xfrm>
          <a:prstGeom prst="rect">
            <a:avLst/>
          </a:prstGeom>
          <a:solidFill>
            <a:srgbClr val="5083C2">
              <a:alpha val="97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err="1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홈캠핑</a:t>
            </a:r>
            <a:r>
              <a:rPr lang="ko-KR" altLang="en-US" sz="1700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유행</a:t>
            </a:r>
            <a:endParaRPr lang="en-US" altLang="ko-KR" sz="5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베란다</a:t>
            </a:r>
            <a:r>
              <a:rPr lang="en-US" altLang="ko-KR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옥상에서</a:t>
            </a:r>
            <a:endParaRPr lang="en-US" altLang="ko-KR" sz="1200" dirty="0" smtClean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가볍게</a:t>
            </a:r>
            <a:endParaRPr lang="ko-KR" altLang="en-US" sz="12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3599173" y="3645073"/>
            <a:ext cx="1846519" cy="1846519"/>
            <a:chOff x="2929243" y="1776062"/>
            <a:chExt cx="1247030" cy="124703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2929243" y="1776062"/>
              <a:ext cx="1247030" cy="1247030"/>
            </a:xfrm>
            <a:prstGeom prst="ellipse">
              <a:avLst/>
            </a:prstGeom>
            <a:solidFill>
              <a:srgbClr val="2C2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66</a:t>
              </a:r>
              <a:endParaRPr lang="ko-KR" altLang="en-US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13456" y="2175694"/>
              <a:ext cx="491705" cy="228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홈캠핑</a:t>
              </a:r>
              <a:endParaRPr lang="ko-KR" altLang="en-US" sz="1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592510" y="3723796"/>
            <a:ext cx="1283830" cy="1283830"/>
            <a:chOff x="2975393" y="1834038"/>
            <a:chExt cx="867023" cy="86702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2975393" y="1834038"/>
              <a:ext cx="867023" cy="867023"/>
            </a:xfrm>
            <a:prstGeom prst="ellipse">
              <a:avLst/>
            </a:prstGeom>
            <a:solidFill>
              <a:srgbClr val="2C2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20</a:t>
              </a:r>
              <a:endParaRPr lang="ko-KR" altLang="en-US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101886" y="2064312"/>
              <a:ext cx="614036" cy="228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옥상캠핑</a:t>
              </a:r>
              <a:endParaRPr lang="ko-KR" altLang="en-US" sz="1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786581" y="3057461"/>
            <a:ext cx="1086115" cy="1086115"/>
            <a:chOff x="2975393" y="1834038"/>
            <a:chExt cx="867023" cy="867023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2975393" y="1834038"/>
              <a:ext cx="867023" cy="867023"/>
            </a:xfrm>
            <a:prstGeom prst="ellipse">
              <a:avLst/>
            </a:prstGeom>
            <a:solidFill>
              <a:srgbClr val="2C2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14</a:t>
              </a:r>
              <a:endParaRPr lang="ko-KR" altLang="en-US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163051" y="2064312"/>
              <a:ext cx="491705" cy="228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베란다</a:t>
              </a:r>
              <a:endParaRPr lang="ko-KR" altLang="en-US" sz="1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-274538" y="0"/>
            <a:ext cx="2445608" cy="6858000"/>
            <a:chOff x="-274538" y="0"/>
            <a:chExt cx="2445608" cy="68580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05D1817-7174-D49E-9C27-9FE3B068C9BF}"/>
                </a:ext>
              </a:extLst>
            </p:cNvPr>
            <p:cNvSpPr/>
            <p:nvPr/>
          </p:nvSpPr>
          <p:spPr>
            <a:xfrm>
              <a:off x="0" y="0"/>
              <a:ext cx="1896533" cy="6858000"/>
            </a:xfrm>
            <a:prstGeom prst="rect">
              <a:avLst/>
            </a:prstGeom>
            <a:solidFill>
              <a:srgbClr val="008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D961E0-7FBE-6DA8-DDE8-8BE949592F49}"/>
                </a:ext>
              </a:extLst>
            </p:cNvPr>
            <p:cNvSpPr txBox="1"/>
            <p:nvPr/>
          </p:nvSpPr>
          <p:spPr>
            <a:xfrm>
              <a:off x="-274538" y="244452"/>
              <a:ext cx="244560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en-US" altLang="ko-KR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03 </a:t>
              </a:r>
              <a:r>
                <a:rPr lang="ko-KR" altLang="en-US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프로젝트 수행 결과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894926" y="2153885"/>
            <a:ext cx="997374" cy="323166"/>
            <a:chOff x="894926" y="2810077"/>
            <a:chExt cx="997374" cy="323166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감성중시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41838" y="1299506"/>
            <a:ext cx="1250462" cy="553998"/>
            <a:chOff x="641838" y="1299506"/>
            <a:chExt cx="1250462" cy="553998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E8293FB-9CEE-E026-66F6-4EBAC1B14245}"/>
                </a:ext>
              </a:extLst>
            </p:cNvPr>
            <p:cNvCxnSpPr>
              <a:cxnSpLocks/>
            </p:cNvCxnSpPr>
            <p:nvPr/>
          </p:nvCxnSpPr>
          <p:spPr>
            <a:xfrm>
              <a:off x="641838" y="1853504"/>
              <a:ext cx="1250462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5B6D6D9-C280-08EE-2FCA-1978E3C7DAA2}"/>
                </a:ext>
              </a:extLst>
            </p:cNvPr>
            <p:cNvSpPr txBox="1"/>
            <p:nvPr/>
          </p:nvSpPr>
          <p:spPr>
            <a:xfrm>
              <a:off x="641838" y="1299506"/>
              <a:ext cx="90250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키워드  변화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894926" y="2758623"/>
            <a:ext cx="997374" cy="323166"/>
            <a:chOff x="894926" y="2170208"/>
            <a:chExt cx="997374" cy="323166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71B2F0C-26CA-7556-F419-4B40355FE48C}"/>
                </a:ext>
              </a:extLst>
            </p:cNvPr>
            <p:cNvCxnSpPr>
              <a:cxnSpLocks/>
            </p:cNvCxnSpPr>
            <p:nvPr/>
          </p:nvCxnSpPr>
          <p:spPr>
            <a:xfrm>
              <a:off x="944033" y="2493374"/>
              <a:ext cx="94826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E4D5494-D4D4-8A5B-968B-9800BDA56D85}"/>
                </a:ext>
              </a:extLst>
            </p:cNvPr>
            <p:cNvSpPr txBox="1"/>
            <p:nvPr/>
          </p:nvSpPr>
          <p:spPr>
            <a:xfrm>
              <a:off x="894926" y="2170208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개인화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894926" y="3363361"/>
            <a:ext cx="997374" cy="323166"/>
            <a:chOff x="894926" y="2810077"/>
            <a:chExt cx="997374" cy="323166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미니멀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60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328893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" r="57676" b="42843"/>
          <a:stretch/>
        </p:blipFill>
        <p:spPr>
          <a:xfrm>
            <a:off x="3059722" y="1767057"/>
            <a:ext cx="3253155" cy="35434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45510" y="4892574"/>
            <a:ext cx="467166" cy="12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479110" y="4892575"/>
            <a:ext cx="999951" cy="18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7217782">
            <a:off x="5583928" y="4913060"/>
            <a:ext cx="449515" cy="50609"/>
          </a:xfrm>
          <a:prstGeom prst="rect">
            <a:avLst/>
          </a:prstGeom>
          <a:solidFill>
            <a:srgbClr val="00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8143184">
            <a:off x="4126426" y="4863458"/>
            <a:ext cx="941225" cy="48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846539" y="0"/>
            <a:ext cx="10299700" cy="685800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-274538" y="244452"/>
            <a:ext cx="24456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617663" algn="l"/>
              </a:tabLst>
            </a:pPr>
            <a:r>
              <a:rPr lang="en-US" altLang="ko-KR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1" y="6410632"/>
            <a:ext cx="12192001" cy="332856"/>
            <a:chOff x="-220133" y="6379486"/>
            <a:chExt cx="12412133" cy="2603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3536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캠핑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블로그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43689" y="5368281"/>
            <a:ext cx="53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미니</a:t>
            </a:r>
            <a:endParaRPr lang="ko-KR" altLang="en-US" sz="1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024677" y="3499929"/>
            <a:ext cx="687999" cy="687999"/>
            <a:chOff x="9797618" y="2898129"/>
            <a:chExt cx="687999" cy="68799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9797618" y="2898129"/>
              <a:ext cx="687999" cy="68799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68144" y="3042210"/>
              <a:ext cx="546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폴딩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293701" y="5037192"/>
            <a:ext cx="687999" cy="687999"/>
            <a:chOff x="5293701" y="5037192"/>
            <a:chExt cx="687999" cy="68799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5293701" y="5037192"/>
              <a:ext cx="687999" cy="68799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4227" y="5181273"/>
              <a:ext cx="546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미니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140872" y="1849174"/>
            <a:ext cx="687999" cy="687999"/>
            <a:chOff x="9797618" y="2898129"/>
            <a:chExt cx="687999" cy="68799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9797618" y="2898129"/>
              <a:ext cx="687999" cy="6879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91678" y="2982775"/>
              <a:ext cx="5020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노지</a:t>
              </a:r>
              <a:endParaRPr lang="en-US" altLang="ko-KR" sz="1400" dirty="0" smtClean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r>
                <a:rPr lang="ko-KR" altLang="en-US" sz="14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캠핑</a:t>
              </a:r>
              <a:endParaRPr lang="ko-KR" altLang="en-US" sz="14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664298" y="4087114"/>
            <a:ext cx="687999" cy="687999"/>
            <a:chOff x="9797618" y="2898129"/>
            <a:chExt cx="687999" cy="68799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8815ACD-EF5C-7104-F34C-1F5456842212}"/>
                </a:ext>
              </a:extLst>
            </p:cNvPr>
            <p:cNvSpPr/>
            <p:nvPr/>
          </p:nvSpPr>
          <p:spPr>
            <a:xfrm>
              <a:off x="9797618" y="2898129"/>
              <a:ext cx="687999" cy="6879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en-US" altLang="ko-KR" sz="8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endParaRPr lang="ko-KR" altLang="en-US" sz="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891678" y="2982775"/>
              <a:ext cx="5020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차박</a:t>
              </a:r>
              <a:endParaRPr lang="en-US" altLang="ko-KR" sz="1400" dirty="0" smtClean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r>
                <a:rPr lang="ko-KR" altLang="en-US" sz="14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캠핑</a:t>
              </a:r>
              <a:endParaRPr lang="ko-KR" altLang="en-US" sz="14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3687F4-A40B-1F07-1430-DF121F7F8B2A}"/>
              </a:ext>
            </a:extLst>
          </p:cNvPr>
          <p:cNvSpPr/>
          <p:nvPr/>
        </p:nvSpPr>
        <p:spPr>
          <a:xfrm>
            <a:off x="8740487" y="3716014"/>
            <a:ext cx="2203080" cy="1073712"/>
          </a:xfrm>
          <a:prstGeom prst="rect">
            <a:avLst/>
          </a:prstGeom>
          <a:solidFill>
            <a:srgbClr val="5083C2"/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경량화된 캠핑용품</a:t>
            </a:r>
            <a:endParaRPr lang="en-US" altLang="ko-KR" sz="1700" dirty="0" smtClean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폴딩</a:t>
            </a:r>
            <a:r>
              <a:rPr lang="en-US" altLang="ko-KR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미니</a:t>
            </a:r>
            <a:r>
              <a:rPr lang="en-US" altLang="ko-KR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조립식</a:t>
            </a:r>
            <a:endParaRPr lang="ko-KR" altLang="en-US" sz="12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740487" y="2029596"/>
            <a:ext cx="2203080" cy="1509209"/>
            <a:chOff x="8740487" y="2029596"/>
            <a:chExt cx="2203080" cy="1509209"/>
          </a:xfrm>
        </p:grpSpPr>
        <p:cxnSp>
          <p:nvCxnSpPr>
            <p:cNvPr id="28" name="직선 화살표 연결선 27"/>
            <p:cNvCxnSpPr/>
            <p:nvPr/>
          </p:nvCxnSpPr>
          <p:spPr>
            <a:xfrm>
              <a:off x="9842027" y="2971659"/>
              <a:ext cx="0" cy="567146"/>
            </a:xfrm>
            <a:prstGeom prst="straightConnector1">
              <a:avLst/>
            </a:prstGeom>
            <a:ln w="28575">
              <a:solidFill>
                <a:srgbClr val="B4C6D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63687F4-A40B-1F07-1430-DF121F7F8B2A}"/>
                </a:ext>
              </a:extLst>
            </p:cNvPr>
            <p:cNvSpPr/>
            <p:nvPr/>
          </p:nvSpPr>
          <p:spPr>
            <a:xfrm>
              <a:off x="8740487" y="2029596"/>
              <a:ext cx="2203080" cy="1073712"/>
            </a:xfrm>
            <a:prstGeom prst="rect">
              <a:avLst/>
            </a:prstGeom>
            <a:solidFill>
              <a:srgbClr val="5083C2"/>
            </a:solidFill>
            <a:ln>
              <a:noFill/>
            </a:ln>
            <a:effectLst>
              <a:outerShdw blurRad="50800" dist="38100" dir="10800000" sx="101000" sy="101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err="1" smtClean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미니멀</a:t>
              </a:r>
              <a:r>
                <a:rPr lang="ko-KR" altLang="en-US" sz="1700" dirty="0" smtClean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형태의 캠핑</a:t>
              </a:r>
              <a:endParaRPr lang="en-US" altLang="ko-KR" sz="5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sz="1200" dirty="0" err="1" smtClean="0">
                  <a:solidFill>
                    <a:schemeClr val="bg1"/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노지캠핑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,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차박캠핑</a:t>
              </a:r>
              <a:endParaRPr lang="ko-KR" altLang="en-US" sz="12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274538" y="0"/>
            <a:ext cx="2445608" cy="6858000"/>
            <a:chOff x="-274538" y="0"/>
            <a:chExt cx="2445608" cy="68580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05D1817-7174-D49E-9C27-9FE3B068C9BF}"/>
                </a:ext>
              </a:extLst>
            </p:cNvPr>
            <p:cNvSpPr/>
            <p:nvPr/>
          </p:nvSpPr>
          <p:spPr>
            <a:xfrm>
              <a:off x="0" y="0"/>
              <a:ext cx="1896533" cy="6858000"/>
            </a:xfrm>
            <a:prstGeom prst="rect">
              <a:avLst/>
            </a:prstGeom>
            <a:solidFill>
              <a:srgbClr val="008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D961E0-7FBE-6DA8-DDE8-8BE949592F49}"/>
                </a:ext>
              </a:extLst>
            </p:cNvPr>
            <p:cNvSpPr txBox="1"/>
            <p:nvPr/>
          </p:nvSpPr>
          <p:spPr>
            <a:xfrm>
              <a:off x="-274538" y="244452"/>
              <a:ext cx="244560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en-US" altLang="ko-KR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03 </a:t>
              </a:r>
              <a:r>
                <a:rPr lang="ko-KR" altLang="en-US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프로젝트 수행 결과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94926" y="2758623"/>
            <a:ext cx="997374" cy="323166"/>
            <a:chOff x="894926" y="2170208"/>
            <a:chExt cx="997374" cy="323166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71B2F0C-26CA-7556-F419-4B40355FE48C}"/>
                </a:ext>
              </a:extLst>
            </p:cNvPr>
            <p:cNvCxnSpPr>
              <a:cxnSpLocks/>
            </p:cNvCxnSpPr>
            <p:nvPr/>
          </p:nvCxnSpPr>
          <p:spPr>
            <a:xfrm>
              <a:off x="944033" y="2493374"/>
              <a:ext cx="948267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D5494-D4D4-8A5B-968B-9800BDA56D85}"/>
                </a:ext>
              </a:extLst>
            </p:cNvPr>
            <p:cNvSpPr txBox="1"/>
            <p:nvPr/>
          </p:nvSpPr>
          <p:spPr>
            <a:xfrm>
              <a:off x="894926" y="2170208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개인화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94926" y="3363361"/>
            <a:ext cx="997374" cy="323166"/>
            <a:chOff x="894926" y="2810077"/>
            <a:chExt cx="997374" cy="323166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미니멀</a:t>
              </a:r>
              <a:endParaRPr lang="ko-KR" altLang="en-US" sz="1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94926" y="2153885"/>
            <a:ext cx="997374" cy="323166"/>
            <a:chOff x="894926" y="2810077"/>
            <a:chExt cx="997374" cy="323166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감성중시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41838" y="1299506"/>
            <a:ext cx="1250462" cy="553998"/>
            <a:chOff x="641838" y="1299506"/>
            <a:chExt cx="1250462" cy="553998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E8293FB-9CEE-E026-66F6-4EBAC1B14245}"/>
                </a:ext>
              </a:extLst>
            </p:cNvPr>
            <p:cNvCxnSpPr>
              <a:cxnSpLocks/>
            </p:cNvCxnSpPr>
            <p:nvPr/>
          </p:nvCxnSpPr>
          <p:spPr>
            <a:xfrm>
              <a:off x="641838" y="1853504"/>
              <a:ext cx="1250462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5B6D6D9-C280-08EE-2FCA-1978E3C7DAA2}"/>
                </a:ext>
              </a:extLst>
            </p:cNvPr>
            <p:cNvSpPr txBox="1"/>
            <p:nvPr/>
          </p:nvSpPr>
          <p:spPr>
            <a:xfrm>
              <a:off x="641838" y="1299506"/>
              <a:ext cx="90250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키워드  변화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88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9" y="1014085"/>
            <a:ext cx="8324248" cy="5032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-274538" y="244452"/>
            <a:ext cx="24456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617663" algn="l"/>
              </a:tabLst>
            </a:pPr>
            <a:r>
              <a:rPr lang="en-US" altLang="ko-KR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1" y="6410632"/>
            <a:ext cx="12192001" cy="332856"/>
            <a:chOff x="-220133" y="6379486"/>
            <a:chExt cx="12412133" cy="2603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3536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캠핑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네이버 쇼핑몰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26216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-274538" y="244452"/>
            <a:ext cx="24456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617663" algn="l"/>
              </a:tabLst>
            </a:pPr>
            <a:r>
              <a:rPr lang="en-US" altLang="ko-KR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38" name="타원 37"/>
          <p:cNvSpPr/>
          <p:nvPr/>
        </p:nvSpPr>
        <p:spPr>
          <a:xfrm>
            <a:off x="4470498" y="2371609"/>
            <a:ext cx="1751476" cy="16593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3687F4-A40B-1F07-1430-DF121F7F8B2A}"/>
              </a:ext>
            </a:extLst>
          </p:cNvPr>
          <p:cNvSpPr/>
          <p:nvPr/>
        </p:nvSpPr>
        <p:spPr>
          <a:xfrm>
            <a:off x="9178421" y="2758623"/>
            <a:ext cx="2203080" cy="1073712"/>
          </a:xfrm>
          <a:prstGeom prst="rect">
            <a:avLst/>
          </a:prstGeom>
          <a:solidFill>
            <a:srgbClr val="5083C2">
              <a:alpha val="97000"/>
            </a:srgb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작고 간편한</a:t>
            </a:r>
            <a:endParaRPr lang="en-US" altLang="ko-KR" sz="1400" dirty="0" smtClean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1700" dirty="0" err="1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폴딩박스</a:t>
            </a:r>
            <a:r>
              <a:rPr lang="ko-KR" altLang="en-US" sz="1700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구매 증가</a:t>
            </a:r>
            <a:endParaRPr lang="en-US" altLang="ko-KR" sz="1700" dirty="0" smtClean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폴딩</a:t>
            </a:r>
            <a:r>
              <a:rPr lang="en-US" altLang="ko-KR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&gt; </a:t>
            </a:r>
            <a:r>
              <a:rPr lang="ko-KR" altLang="en-US" sz="1200" dirty="0" err="1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설치식</a:t>
            </a:r>
            <a:r>
              <a:rPr lang="en-US" altLang="ko-KR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&gt; </a:t>
            </a:r>
            <a:r>
              <a:rPr lang="ko-KR" altLang="en-US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접이식</a:t>
            </a:r>
            <a:r>
              <a:rPr lang="en-US" altLang="ko-KR" sz="12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1700" dirty="0" smtClean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-274538" y="0"/>
            <a:ext cx="2445608" cy="6858000"/>
            <a:chOff x="-274538" y="0"/>
            <a:chExt cx="2445608" cy="68580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5D1817-7174-D49E-9C27-9FE3B068C9BF}"/>
                </a:ext>
              </a:extLst>
            </p:cNvPr>
            <p:cNvSpPr/>
            <p:nvPr/>
          </p:nvSpPr>
          <p:spPr>
            <a:xfrm>
              <a:off x="0" y="0"/>
              <a:ext cx="1896533" cy="6858000"/>
            </a:xfrm>
            <a:prstGeom prst="rect">
              <a:avLst/>
            </a:prstGeom>
            <a:solidFill>
              <a:srgbClr val="008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AD961E0-7FBE-6DA8-DDE8-8BE949592F49}"/>
                </a:ext>
              </a:extLst>
            </p:cNvPr>
            <p:cNvSpPr txBox="1"/>
            <p:nvPr/>
          </p:nvSpPr>
          <p:spPr>
            <a:xfrm>
              <a:off x="-274538" y="244452"/>
              <a:ext cx="244560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en-US" altLang="ko-KR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03 </a:t>
              </a:r>
              <a:r>
                <a:rPr lang="ko-KR" altLang="en-US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프로젝트 수행 결과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94926" y="2758623"/>
            <a:ext cx="997374" cy="323166"/>
            <a:chOff x="894926" y="2170208"/>
            <a:chExt cx="997374" cy="323166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71B2F0C-26CA-7556-F419-4B40355FE48C}"/>
                </a:ext>
              </a:extLst>
            </p:cNvPr>
            <p:cNvCxnSpPr>
              <a:cxnSpLocks/>
            </p:cNvCxnSpPr>
            <p:nvPr/>
          </p:nvCxnSpPr>
          <p:spPr>
            <a:xfrm>
              <a:off x="944033" y="2493374"/>
              <a:ext cx="948267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4D5494-D4D4-8A5B-968B-9800BDA56D85}"/>
                </a:ext>
              </a:extLst>
            </p:cNvPr>
            <p:cNvSpPr txBox="1"/>
            <p:nvPr/>
          </p:nvSpPr>
          <p:spPr>
            <a:xfrm>
              <a:off x="894926" y="2170208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개인화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94926" y="3363361"/>
            <a:ext cx="997374" cy="323166"/>
            <a:chOff x="894926" y="2810077"/>
            <a:chExt cx="997374" cy="323166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경량화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94926" y="2153885"/>
            <a:ext cx="997374" cy="323166"/>
            <a:chOff x="894926" y="2810077"/>
            <a:chExt cx="997374" cy="323166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감성중시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41838" y="1299506"/>
            <a:ext cx="1250462" cy="553998"/>
            <a:chOff x="641838" y="1299506"/>
            <a:chExt cx="1250462" cy="553998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E8293FB-9CEE-E026-66F6-4EBAC1B14245}"/>
                </a:ext>
              </a:extLst>
            </p:cNvPr>
            <p:cNvCxnSpPr>
              <a:cxnSpLocks/>
            </p:cNvCxnSpPr>
            <p:nvPr/>
          </p:nvCxnSpPr>
          <p:spPr>
            <a:xfrm>
              <a:off x="641838" y="1853504"/>
              <a:ext cx="1250462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B6D6D9-C280-08EE-2FCA-1978E3C7DAA2}"/>
                </a:ext>
              </a:extLst>
            </p:cNvPr>
            <p:cNvSpPr txBox="1"/>
            <p:nvPr/>
          </p:nvSpPr>
          <p:spPr>
            <a:xfrm>
              <a:off x="641838" y="1299506"/>
              <a:ext cx="90250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키워드  변화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9304481" y="910028"/>
            <a:ext cx="1205155" cy="358380"/>
            <a:chOff x="2584354" y="1803763"/>
            <a:chExt cx="1205155" cy="3583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2879782" y="1836759"/>
              <a:ext cx="90972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폴딩박스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2584354" y="1803763"/>
              <a:ext cx="349985" cy="358380"/>
            </a:xfrm>
            <a:prstGeom prst="roundRect">
              <a:avLst/>
            </a:prstGeom>
            <a:solidFill>
              <a:srgbClr val="E7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9178421" y="503409"/>
            <a:ext cx="26143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2017-2022 </a:t>
            </a:r>
            <a:r>
              <a:rPr lang="ko-KR" altLang="en-US" sz="16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테이블 </a:t>
            </a:r>
            <a:r>
              <a:rPr lang="ko-KR" altLang="en-US" sz="16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구매동향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9304481" y="1372148"/>
            <a:ext cx="1987997" cy="358380"/>
            <a:chOff x="2584354" y="1803763"/>
            <a:chExt cx="1987997" cy="35838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2879782" y="1836759"/>
              <a:ext cx="1692569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sz="1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설치식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,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접이식 테이블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2584354" y="1803763"/>
              <a:ext cx="349985" cy="358380"/>
            </a:xfrm>
            <a:prstGeom prst="round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9178421" y="303479"/>
            <a:ext cx="2088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네이버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쇼핑몰 리뷰 기준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26" name="Picture 2" descr="다니고, 접고 펼치는 '캠핑 폴딩박스' 출시 기념 이벤트 진행 - 로봇신문사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 t="14308" b="4154"/>
          <a:stretch/>
        </p:blipFill>
        <p:spPr bwMode="auto">
          <a:xfrm>
            <a:off x="3566521" y="1812913"/>
            <a:ext cx="2806541" cy="23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59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112" y="1296314"/>
            <a:ext cx="8196285" cy="4905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-274538" y="244452"/>
            <a:ext cx="24456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617663" algn="l"/>
              </a:tabLst>
            </a:pPr>
            <a:r>
              <a:rPr lang="en-US" altLang="ko-KR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56DF-68C2-BE5A-EE9B-96CB06F18A86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3E589D-BAE7-4275-F8BC-A7FA18E4C842}"/>
              </a:ext>
            </a:extLst>
          </p:cNvPr>
          <p:cNvGrpSpPr/>
          <p:nvPr/>
        </p:nvGrpSpPr>
        <p:grpSpPr>
          <a:xfrm>
            <a:off x="-1" y="6410632"/>
            <a:ext cx="12192001" cy="332856"/>
            <a:chOff x="-220133" y="6379486"/>
            <a:chExt cx="12412133" cy="2603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215120A-9585-2ECC-A480-91D05B0DA0DA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34917C-E79A-03F6-24D1-C03A7C067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0ED973B-8955-A481-E182-8932C06EC46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5F5F27-4E61-440C-E61B-892A8CBDDC73}"/>
                </a:ext>
              </a:extLst>
            </p:cNvPr>
            <p:cNvCxnSpPr>
              <a:cxnSpLocks/>
            </p:cNvCxnSpPr>
            <p:nvPr/>
          </p:nvCxnSpPr>
          <p:spPr>
            <a:xfrm>
              <a:off x="-106680" y="6639836"/>
              <a:ext cx="20032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AEBB7C-52BD-F057-71B9-FC1767F9D072}"/>
              </a:ext>
            </a:extLst>
          </p:cNvPr>
          <p:cNvSpPr txBox="1"/>
          <p:nvPr/>
        </p:nvSpPr>
        <p:spPr>
          <a:xfrm>
            <a:off x="2445608" y="536840"/>
            <a:ext cx="3536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617663" algn="l"/>
              </a:tabLst>
            </a:pPr>
            <a:r>
              <a:rPr lang="ko-KR" altLang="en-US" sz="4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캠핑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(</a:t>
            </a:r>
            <a:r>
              <a:rPr lang="ko-KR" altLang="en-US" sz="3000" dirty="0">
                <a:latin typeface="locus_sangsang" panose="02000504030000020003" pitchFamily="50" charset="-127"/>
                <a:ea typeface="locus_sangsang" panose="02000504030000020003" pitchFamily="50" charset="-127"/>
              </a:rPr>
              <a:t>네이버 쇼핑몰</a:t>
            </a:r>
            <a:r>
              <a:rPr lang="en-US" altLang="ko-KR" sz="30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)</a:t>
            </a:r>
            <a:endParaRPr lang="ko-KR" altLang="en-US" sz="30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E38DFC-6AA1-D087-E526-3000A38317FA}"/>
              </a:ext>
            </a:extLst>
          </p:cNvPr>
          <p:cNvCxnSpPr>
            <a:cxnSpLocks/>
          </p:cNvCxnSpPr>
          <p:nvPr/>
        </p:nvCxnSpPr>
        <p:spPr>
          <a:xfrm>
            <a:off x="2496408" y="1174876"/>
            <a:ext cx="26216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-274538" y="244452"/>
            <a:ext cx="24456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617663" algn="l"/>
              </a:tabLst>
            </a:pPr>
            <a:r>
              <a:rPr lang="en-US" altLang="ko-KR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sz="13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38" name="타원 37"/>
          <p:cNvSpPr/>
          <p:nvPr/>
        </p:nvSpPr>
        <p:spPr>
          <a:xfrm>
            <a:off x="4470498" y="2371609"/>
            <a:ext cx="1751476" cy="16593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-274538" y="0"/>
            <a:ext cx="2445608" cy="6858000"/>
            <a:chOff x="-274538" y="0"/>
            <a:chExt cx="2445608" cy="68580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05D1817-7174-D49E-9C27-9FE3B068C9BF}"/>
                </a:ext>
              </a:extLst>
            </p:cNvPr>
            <p:cNvSpPr/>
            <p:nvPr/>
          </p:nvSpPr>
          <p:spPr>
            <a:xfrm>
              <a:off x="0" y="0"/>
              <a:ext cx="1896533" cy="6858000"/>
            </a:xfrm>
            <a:prstGeom prst="rect">
              <a:avLst/>
            </a:prstGeom>
            <a:solidFill>
              <a:srgbClr val="008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D961E0-7FBE-6DA8-DDE8-8BE949592F49}"/>
                </a:ext>
              </a:extLst>
            </p:cNvPr>
            <p:cNvSpPr txBox="1"/>
            <p:nvPr/>
          </p:nvSpPr>
          <p:spPr>
            <a:xfrm>
              <a:off x="-274538" y="244452"/>
              <a:ext cx="244560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617663" algn="l"/>
                </a:tabLst>
              </a:pPr>
              <a:r>
                <a:rPr lang="en-US" altLang="ko-KR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03 </a:t>
              </a:r>
              <a:r>
                <a:rPr lang="ko-KR" altLang="en-US" sz="13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프로젝트 수행 결과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94926" y="2758623"/>
            <a:ext cx="997374" cy="323166"/>
            <a:chOff x="894926" y="2170208"/>
            <a:chExt cx="997374" cy="323166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871B2F0C-26CA-7556-F419-4B40355FE48C}"/>
                </a:ext>
              </a:extLst>
            </p:cNvPr>
            <p:cNvCxnSpPr>
              <a:cxnSpLocks/>
            </p:cNvCxnSpPr>
            <p:nvPr/>
          </p:nvCxnSpPr>
          <p:spPr>
            <a:xfrm>
              <a:off x="944033" y="2493374"/>
              <a:ext cx="948267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E4D5494-D4D4-8A5B-968B-9800BDA56D85}"/>
                </a:ext>
              </a:extLst>
            </p:cNvPr>
            <p:cNvSpPr txBox="1"/>
            <p:nvPr/>
          </p:nvSpPr>
          <p:spPr>
            <a:xfrm>
              <a:off x="894926" y="2170208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개인화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894926" y="3363361"/>
            <a:ext cx="997374" cy="323166"/>
            <a:chOff x="894926" y="2810077"/>
            <a:chExt cx="997374" cy="323166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경량화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94926" y="2153885"/>
            <a:ext cx="997374" cy="323166"/>
            <a:chOff x="894926" y="2810077"/>
            <a:chExt cx="997374" cy="323166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3A4F330-F26B-8B06-1844-C968FF79F717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6" y="3133243"/>
              <a:ext cx="944034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46A952D-8CBF-62E2-1A63-8C1B64EF24A6}"/>
                </a:ext>
              </a:extLst>
            </p:cNvPr>
            <p:cNvSpPr txBox="1"/>
            <p:nvPr/>
          </p:nvSpPr>
          <p:spPr>
            <a:xfrm>
              <a:off x="894926" y="2810077"/>
              <a:ext cx="90250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 err="1" smtClean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감성중시</a:t>
              </a:r>
              <a:endParaRPr lang="ko-KR" altLang="en-US" sz="1500" dirty="0">
                <a:solidFill>
                  <a:srgbClr val="051629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41838" y="1299506"/>
            <a:ext cx="1250462" cy="553998"/>
            <a:chOff x="641838" y="1299506"/>
            <a:chExt cx="1250462" cy="553998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9E8293FB-9CEE-E026-66F6-4EBAC1B14245}"/>
                </a:ext>
              </a:extLst>
            </p:cNvPr>
            <p:cNvCxnSpPr>
              <a:cxnSpLocks/>
            </p:cNvCxnSpPr>
            <p:nvPr/>
          </p:nvCxnSpPr>
          <p:spPr>
            <a:xfrm>
              <a:off x="641838" y="1853504"/>
              <a:ext cx="1250462" cy="0"/>
            </a:xfrm>
            <a:prstGeom prst="line">
              <a:avLst/>
            </a:prstGeom>
            <a:ln w="28575">
              <a:solidFill>
                <a:srgbClr val="051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B6D6D9-C280-08EE-2FCA-1978E3C7DAA2}"/>
                </a:ext>
              </a:extLst>
            </p:cNvPr>
            <p:cNvSpPr txBox="1"/>
            <p:nvPr/>
          </p:nvSpPr>
          <p:spPr>
            <a:xfrm>
              <a:off x="641838" y="1299506"/>
              <a:ext cx="90250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1617663" algn="l"/>
                </a:tabLst>
              </a:pPr>
              <a:r>
                <a:rPr lang="ko-KR" altLang="en-US" sz="1500" dirty="0">
                  <a:solidFill>
                    <a:srgbClr val="051629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키워드  변화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018112" y="2125029"/>
            <a:ext cx="1205155" cy="358380"/>
            <a:chOff x="2584354" y="1803763"/>
            <a:chExt cx="1205155" cy="35838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2879782" y="1836759"/>
              <a:ext cx="90972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폴딩박스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2584354" y="1803763"/>
              <a:ext cx="349985" cy="358380"/>
            </a:xfrm>
            <a:prstGeom prst="roundRect">
              <a:avLst/>
            </a:prstGeom>
            <a:solidFill>
              <a:srgbClr val="E7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2892051" y="1718410"/>
            <a:ext cx="29730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2017-2022 </a:t>
            </a:r>
            <a:r>
              <a:rPr lang="ko-KR" altLang="en-US" sz="16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재구매</a:t>
            </a:r>
            <a:r>
              <a:rPr lang="ko-KR" altLang="en-US" sz="16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테이블 종류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3018112" y="2587149"/>
            <a:ext cx="1987997" cy="358380"/>
            <a:chOff x="2584354" y="1803763"/>
            <a:chExt cx="1987997" cy="35838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C747D6-164B-D149-9D86-6317D79FFCDE}"/>
                </a:ext>
              </a:extLst>
            </p:cNvPr>
            <p:cNvSpPr txBox="1"/>
            <p:nvPr/>
          </p:nvSpPr>
          <p:spPr>
            <a:xfrm>
              <a:off x="2879782" y="1836759"/>
              <a:ext cx="1692569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sz="1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설치식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,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접이식 테이블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2584354" y="1803763"/>
              <a:ext cx="349985" cy="358380"/>
            </a:xfrm>
            <a:prstGeom prst="round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FC747D6-164B-D149-9D86-6317D79FFCDE}"/>
              </a:ext>
            </a:extLst>
          </p:cNvPr>
          <p:cNvSpPr txBox="1"/>
          <p:nvPr/>
        </p:nvSpPr>
        <p:spPr>
          <a:xfrm>
            <a:off x="2901642" y="1522041"/>
            <a:ext cx="2088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네이버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쇼핑몰 리뷰 기준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86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결론</a:t>
            </a:r>
            <a:endParaRPr lang="ko-KR" altLang="en-US" sz="24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2322122" y="3064535"/>
            <a:ext cx="72127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기업들이 마케팅 시 가장 궁금해 하는 것은 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트렌드</a:t>
            </a:r>
            <a:endParaRPr lang="ko-KR" altLang="en-US" sz="4400" dirty="0">
              <a:solidFill>
                <a:srgbClr val="00823B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66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-772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5138B-5095-301B-A04F-A0D99A906F60}"/>
              </a:ext>
            </a:extLst>
          </p:cNvPr>
          <p:cNvSpPr txBox="1"/>
          <p:nvPr/>
        </p:nvSpPr>
        <p:spPr>
          <a:xfrm>
            <a:off x="134754" y="47160"/>
            <a:ext cx="31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수행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26386C-AC49-85EC-A532-3C02ABFC52C3}"/>
              </a:ext>
            </a:extLst>
          </p:cNvPr>
          <p:cNvSpPr txBox="1"/>
          <p:nvPr/>
        </p:nvSpPr>
        <p:spPr>
          <a:xfrm>
            <a:off x="330751" y="761862"/>
            <a:ext cx="3196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locus_sangsang" panose="02000504030000020003" pitchFamily="50" charset="-127"/>
                <a:ea typeface="locus_sangsang" panose="02000504030000020003" pitchFamily="50" charset="-127"/>
              </a:rPr>
              <a:t>결론</a:t>
            </a:r>
            <a:endParaRPr lang="ko-KR" altLang="en-US" sz="2400" dirty="0"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8CD7BC-A53B-E931-7368-14695096D3AF}"/>
              </a:ext>
            </a:extLst>
          </p:cNvPr>
          <p:cNvCxnSpPr>
            <a:cxnSpLocks/>
          </p:cNvCxnSpPr>
          <p:nvPr/>
        </p:nvCxnSpPr>
        <p:spPr>
          <a:xfrm>
            <a:off x="374592" y="1199928"/>
            <a:ext cx="295692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47BA14-6A17-F60F-B1F6-3FB486A18FD6}"/>
              </a:ext>
            </a:extLst>
          </p:cNvPr>
          <p:cNvSpPr txBox="1"/>
          <p:nvPr/>
        </p:nvSpPr>
        <p:spPr>
          <a:xfrm>
            <a:off x="2216728" y="1708180"/>
            <a:ext cx="79844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년도별</a:t>
            </a:r>
            <a:r>
              <a:rPr lang="ko-KR" altLang="en-US" sz="2400" dirty="0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월별 트렌드 변화 추세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확인할 수 있는 </a:t>
            </a:r>
            <a:r>
              <a:rPr lang="ko-KR" altLang="en-US" sz="2400" dirty="0" smtClean="0">
                <a:solidFill>
                  <a:srgbClr val="00823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대시보드 제공</a:t>
            </a:r>
            <a:endParaRPr lang="ko-KR" altLang="en-US" sz="2400" dirty="0">
              <a:solidFill>
                <a:srgbClr val="00823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51" y="2424941"/>
            <a:ext cx="7894427" cy="41939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483168"/>
            <a:ext cx="12192000" cy="6374831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88863" t="24007" b="41821"/>
          <a:stretch/>
        </p:blipFill>
        <p:spPr>
          <a:xfrm>
            <a:off x="9313261" y="3122758"/>
            <a:ext cx="1032333" cy="168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6114" r="40466" b="40490"/>
          <a:stretch/>
        </p:blipFill>
        <p:spPr>
          <a:xfrm>
            <a:off x="1187852" y="2677640"/>
            <a:ext cx="5476938" cy="21209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59645" t="17999" r="14293" b="44055"/>
          <a:stretch/>
        </p:blipFill>
        <p:spPr>
          <a:xfrm>
            <a:off x="6697006" y="2822967"/>
            <a:ext cx="2554080" cy="19755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59018" r="11472"/>
          <a:stretch/>
        </p:blipFill>
        <p:spPr>
          <a:xfrm>
            <a:off x="1395936" y="4831895"/>
            <a:ext cx="7874018" cy="19364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9372507" y="2708037"/>
            <a:ext cx="1450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연도 선택</a:t>
            </a:r>
            <a:endParaRPr lang="ko-KR" altLang="en-US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1187852" y="2158810"/>
            <a:ext cx="1811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키워드 변화 추이</a:t>
            </a:r>
            <a:endParaRPr lang="ko-KR" altLang="en-US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6844235" y="2273617"/>
            <a:ext cx="223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성별별</a:t>
            </a:r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검색량</a:t>
            </a:r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비율</a:t>
            </a:r>
            <a:endParaRPr lang="ko-KR" altLang="en-US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9419506" y="5139586"/>
            <a:ext cx="2239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네이버 블로그</a:t>
            </a:r>
            <a:r>
              <a:rPr lang="en-US" altLang="ko-KR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트위터 </a:t>
            </a:r>
            <a:endParaRPr lang="en-US" altLang="ko-KR" dirty="0" smtClean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워드클라우드</a:t>
            </a:r>
            <a:endParaRPr lang="ko-KR" altLang="en-US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6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F72453-7DA7-CC35-8329-CF63E64DC478}"/>
              </a:ext>
            </a:extLst>
          </p:cNvPr>
          <p:cNvSpPr/>
          <p:nvPr/>
        </p:nvSpPr>
        <p:spPr>
          <a:xfrm>
            <a:off x="0" y="6367111"/>
            <a:ext cx="12192000" cy="490889"/>
          </a:xfrm>
          <a:prstGeom prst="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3151-C0F3-5A7B-E407-3F9CD29D11DD}"/>
              </a:ext>
            </a:extLst>
          </p:cNvPr>
          <p:cNvSpPr txBox="1"/>
          <p:nvPr/>
        </p:nvSpPr>
        <p:spPr>
          <a:xfrm>
            <a:off x="9673567" y="6537967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6842B-68E3-1D7E-5C0F-B6E31F40F210}"/>
              </a:ext>
            </a:extLst>
          </p:cNvPr>
          <p:cNvGrpSpPr/>
          <p:nvPr/>
        </p:nvGrpSpPr>
        <p:grpSpPr>
          <a:xfrm>
            <a:off x="-220133" y="6489035"/>
            <a:ext cx="12412133" cy="260350"/>
            <a:chOff x="-220133" y="6379486"/>
            <a:chExt cx="12412133" cy="26035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5F842EA-09C5-A6CA-C22B-425019261F02}"/>
                </a:ext>
              </a:extLst>
            </p:cNvPr>
            <p:cNvCxnSpPr>
              <a:cxnSpLocks/>
            </p:cNvCxnSpPr>
            <p:nvPr/>
          </p:nvCxnSpPr>
          <p:spPr>
            <a:xfrm>
              <a:off x="-220133" y="6639836"/>
              <a:ext cx="9349503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43031E-9879-3220-35D3-AFEED384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085AE26-EFAF-B581-E3A2-BD9C6B226267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rgbClr val="0A31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470824"/>
            <a:ext cx="10838329" cy="575786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2213568" cy="6367111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10175355" y="879092"/>
            <a:ext cx="2239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네이버 뉴스</a:t>
            </a:r>
            <a:endParaRPr lang="en-US" altLang="ko-KR" dirty="0" smtClean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키워드 변화 추이</a:t>
            </a:r>
            <a:endParaRPr lang="ko-KR" altLang="en-US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D7A8E-B586-281A-CE3F-3B81CD366D78}"/>
              </a:ext>
            </a:extLst>
          </p:cNvPr>
          <p:cNvSpPr txBox="1"/>
          <p:nvPr/>
        </p:nvSpPr>
        <p:spPr>
          <a:xfrm>
            <a:off x="9952494" y="4114452"/>
            <a:ext cx="2239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네이버 쇼핑몰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리뷰</a:t>
            </a:r>
            <a:endParaRPr lang="en-US" altLang="ko-KR" dirty="0" smtClean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키워드 변화</a:t>
            </a:r>
            <a:endParaRPr lang="en-US" altLang="ko-KR" dirty="0" smtClean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282" t="6458" r="11372" b="42318"/>
          <a:stretch/>
        </p:blipFill>
        <p:spPr>
          <a:xfrm>
            <a:off x="518118" y="756795"/>
            <a:ext cx="9466730" cy="294938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57526" r="11869"/>
          <a:stretch/>
        </p:blipFill>
        <p:spPr>
          <a:xfrm>
            <a:off x="271920" y="3791356"/>
            <a:ext cx="9551894" cy="24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837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EFFE8342-8C4A-AF75-4AC1-BD5A249CC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B8B34-85D2-8D15-3176-B1FB9FFBEFEB}"/>
              </a:ext>
            </a:extLst>
          </p:cNvPr>
          <p:cNvSpPr txBox="1"/>
          <p:nvPr/>
        </p:nvSpPr>
        <p:spPr>
          <a:xfrm>
            <a:off x="642485" y="903881"/>
            <a:ext cx="96614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04</a:t>
            </a:r>
            <a:r>
              <a:rPr lang="en-US" altLang="ko-KR" sz="45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프로젝트 결론</a:t>
            </a:r>
          </a:p>
        </p:txBody>
      </p:sp>
    </p:spTree>
    <p:extLst>
      <p:ext uri="{BB962C8B-B14F-4D97-AF65-F5344CB8AC3E}">
        <p14:creationId xmlns:p14="http://schemas.microsoft.com/office/powerpoint/2010/main" val="56345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15136BF1-01B4-2A00-D12F-49C53149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DDBA9-18EC-171E-59A1-F1A7992C74EB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5C2795-7639-7F1E-A3AF-19986E7718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1F546C-B7AA-B460-3858-B40EA403F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AA5831-34E6-6608-C1EB-F39941CF36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A9C6D5-A6A3-F8AA-1E1A-C54F61F53A21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5DAA1D-90FB-61AE-BA01-B4A05B6BC36E}"/>
              </a:ext>
            </a:extLst>
          </p:cNvPr>
          <p:cNvSpPr txBox="1"/>
          <p:nvPr/>
        </p:nvSpPr>
        <p:spPr>
          <a:xfrm>
            <a:off x="11484072" y="99249"/>
            <a:ext cx="103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09</a:t>
            </a:r>
            <a:endParaRPr lang="ko-KR" altLang="en-US" sz="1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403238-DCC1-0319-A125-46FB4CB068B9}"/>
              </a:ext>
            </a:extLst>
          </p:cNvPr>
          <p:cNvCxnSpPr>
            <a:cxnSpLocks/>
          </p:cNvCxnSpPr>
          <p:nvPr/>
        </p:nvCxnSpPr>
        <p:spPr>
          <a:xfrm>
            <a:off x="279985" y="1115289"/>
            <a:ext cx="2107615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1E458EA-B3EF-36B4-7108-CAFC618B8750}"/>
              </a:ext>
            </a:extLst>
          </p:cNvPr>
          <p:cNvSpPr txBox="1"/>
          <p:nvPr/>
        </p:nvSpPr>
        <p:spPr>
          <a:xfrm>
            <a:off x="6176223" y="1924048"/>
            <a:ext cx="6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04</a:t>
            </a:r>
            <a:endParaRPr lang="ko-KR" altLang="en-US" dirty="0">
              <a:solidFill>
                <a:srgbClr val="0A315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F1B82-E36A-6DEE-F18E-F5C669F12757}"/>
              </a:ext>
            </a:extLst>
          </p:cNvPr>
          <p:cNvSpPr txBox="1"/>
          <p:nvPr/>
        </p:nvSpPr>
        <p:spPr>
          <a:xfrm>
            <a:off x="217851" y="677223"/>
            <a:ext cx="319676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프로젝트 수행방식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363A353-8110-5880-5F35-1887BD410689}"/>
              </a:ext>
            </a:extLst>
          </p:cNvPr>
          <p:cNvGrpSpPr/>
          <p:nvPr/>
        </p:nvGrpSpPr>
        <p:grpSpPr>
          <a:xfrm>
            <a:off x="602362" y="2134573"/>
            <a:ext cx="5246131" cy="1091413"/>
            <a:chOff x="1963191" y="2134573"/>
            <a:chExt cx="8426063" cy="10914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4CFBD6B-4C02-1433-97E6-79D3C3B7824C}"/>
                </a:ext>
              </a:extLst>
            </p:cNvPr>
            <p:cNvSpPr/>
            <p:nvPr/>
          </p:nvSpPr>
          <p:spPr>
            <a:xfrm>
              <a:off x="1963191" y="2134573"/>
              <a:ext cx="8426063" cy="1091413"/>
            </a:xfrm>
            <a:prstGeom prst="rect">
              <a:avLst/>
            </a:prstGeom>
            <a:solidFill>
              <a:schemeClr val="tx2">
                <a:lumMod val="50000"/>
                <a:alpha val="32000"/>
              </a:schemeClr>
            </a:solidFill>
            <a:ln>
              <a:noFill/>
            </a:ln>
            <a:effectLst>
              <a:outerShdw blurRad="50800" dist="38100" dir="10800000" sx="101000" sy="101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336AA1-D59A-FA05-1F35-113E27EB2D2E}"/>
                </a:ext>
              </a:extLst>
            </p:cNvPr>
            <p:cNvSpPr txBox="1"/>
            <p:nvPr/>
          </p:nvSpPr>
          <p:spPr>
            <a:xfrm>
              <a:off x="4113675" y="2442440"/>
              <a:ext cx="4125089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주 고객이 누구인가</a:t>
              </a:r>
              <a:r>
                <a:rPr lang="en-US" altLang="ko-KR" sz="25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?</a:t>
              </a:r>
              <a:endParaRPr lang="ko-KR" altLang="en-US" sz="2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228B46-43FF-69FE-6D54-A83BAFE84A89}"/>
              </a:ext>
            </a:extLst>
          </p:cNvPr>
          <p:cNvGrpSpPr/>
          <p:nvPr/>
        </p:nvGrpSpPr>
        <p:grpSpPr>
          <a:xfrm>
            <a:off x="602362" y="3711015"/>
            <a:ext cx="5246131" cy="1713532"/>
            <a:chOff x="1963191" y="2134573"/>
            <a:chExt cx="8426063" cy="10914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31488D0-4F1F-A806-2F7A-CBCB90172CA7}"/>
                </a:ext>
              </a:extLst>
            </p:cNvPr>
            <p:cNvSpPr/>
            <p:nvPr/>
          </p:nvSpPr>
          <p:spPr>
            <a:xfrm>
              <a:off x="1963191" y="2134573"/>
              <a:ext cx="8426063" cy="1091413"/>
            </a:xfrm>
            <a:prstGeom prst="rect">
              <a:avLst/>
            </a:prstGeom>
            <a:solidFill>
              <a:schemeClr val="tx2">
                <a:lumMod val="50000"/>
                <a:alpha val="32000"/>
              </a:schemeClr>
            </a:solidFill>
            <a:ln>
              <a:noFill/>
            </a:ln>
            <a:effectLst>
              <a:outerShdw blurRad="50800" dist="38100" dir="10800000" sx="101000" sy="101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7A18FB-43D1-8C4A-F580-594F81FFC4C2}"/>
                </a:ext>
              </a:extLst>
            </p:cNvPr>
            <p:cNvSpPr txBox="1"/>
            <p:nvPr/>
          </p:nvSpPr>
          <p:spPr>
            <a:xfrm>
              <a:off x="2378382" y="2528352"/>
              <a:ext cx="7595676" cy="3038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그들에게 어떻게 마케팅 해야 되는가</a:t>
              </a:r>
              <a:r>
                <a:rPr lang="en-US" altLang="ko-KR" sz="2500" dirty="0">
                  <a:solidFill>
                    <a:schemeClr val="bg1"/>
                  </a:solidFill>
                  <a:latin typeface="locus_sangsang" panose="02000504030000020003" pitchFamily="50" charset="-127"/>
                  <a:ea typeface="locus_sangsang" panose="02000504030000020003" pitchFamily="50" charset="-127"/>
                </a:rPr>
                <a:t>?</a:t>
              </a:r>
              <a:endParaRPr lang="ko-KR" altLang="en-US" sz="2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43A4CF-1DA7-ABB6-5C8C-DBC90D293C5E}"/>
              </a:ext>
            </a:extLst>
          </p:cNvPr>
          <p:cNvGrpSpPr/>
          <p:nvPr/>
        </p:nvGrpSpPr>
        <p:grpSpPr>
          <a:xfrm>
            <a:off x="7105328" y="2919494"/>
            <a:ext cx="3718247" cy="1642882"/>
            <a:chOff x="7979343" y="2919494"/>
            <a:chExt cx="3718247" cy="1642882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C264FF08-CD69-0633-2397-AF9D06BF99EF}"/>
                </a:ext>
              </a:extLst>
            </p:cNvPr>
            <p:cNvSpPr/>
            <p:nvPr/>
          </p:nvSpPr>
          <p:spPr>
            <a:xfrm>
              <a:off x="7979343" y="2919494"/>
              <a:ext cx="3718247" cy="16428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38100" dir="2700000" algn="tl" rotWithShape="0">
                <a:schemeClr val="bg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2C3AAC-26FB-15E5-C037-DDAF74F671D3}"/>
                </a:ext>
              </a:extLst>
            </p:cNvPr>
            <p:cNvSpPr txBox="1"/>
            <p:nvPr/>
          </p:nvSpPr>
          <p:spPr>
            <a:xfrm>
              <a:off x="9029386" y="3783496"/>
              <a:ext cx="266820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rgbClr val="00823B"/>
                  </a:solidFill>
                  <a:latin typeface="Arial Black" panose="020B0A04020102020204" pitchFamily="34" charset="0"/>
                </a:rPr>
                <a:t>C</a:t>
              </a:r>
              <a:r>
                <a:rPr lang="en-US" altLang="ko-KR" sz="3500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</a:rPr>
                <a:t>a</a:t>
              </a:r>
              <a:r>
                <a:rPr lang="en-US" altLang="ko-KR" sz="3500" dirty="0">
                  <a:solidFill>
                    <a:schemeClr val="accent3">
                      <a:lumMod val="50000"/>
                    </a:schemeClr>
                  </a:solidFill>
                  <a:latin typeface="Arial Black" panose="020B0A04020102020204" pitchFamily="34" charset="0"/>
                </a:rPr>
                <a:t>m</a:t>
              </a:r>
              <a:r>
                <a:rPr lang="en-US" altLang="ko-KR" sz="3500" dirty="0">
                  <a:solidFill>
                    <a:schemeClr val="accent5">
                      <a:lumMod val="50000"/>
                    </a:schemeClr>
                  </a:solidFill>
                  <a:latin typeface="Arial Black" panose="020B0A04020102020204" pitchFamily="34" charset="0"/>
                </a:rPr>
                <a:t>p</a:t>
              </a:r>
              <a:r>
                <a:rPr lang="en-US" altLang="ko-KR" sz="35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</a:rPr>
                <a:t>i</a:t>
              </a:r>
              <a:r>
                <a:rPr lang="en-US" altLang="ko-KR" sz="3500" dirty="0">
                  <a:solidFill>
                    <a:schemeClr val="tx2">
                      <a:lumMod val="50000"/>
                    </a:schemeClr>
                  </a:solidFill>
                  <a:latin typeface="Arial Black" panose="020B0A04020102020204" pitchFamily="34" charset="0"/>
                </a:rPr>
                <a:t>n</a:t>
              </a:r>
              <a:r>
                <a:rPr lang="en-US" altLang="ko-KR" sz="35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rPr>
                <a:t>g</a:t>
              </a:r>
              <a:endParaRPr lang="ko-KR" altLang="en-US" sz="35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45" name="Picture 2" descr="클린디 :: 구독형 개인맞춤 토털 구강케어">
              <a:extLst>
                <a:ext uri="{FF2B5EF4-FFF2-40B4-BE49-F238E27FC236}">
                  <a16:creationId xmlns:a16="http://schemas.microsoft.com/office/drawing/2014/main" id="{EF1A1F44-440E-FD50-DF97-2D02D340E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295" y="3144162"/>
              <a:ext cx="2105193" cy="5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91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15136BF1-01B4-2A00-D12F-49C53149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04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DDBA9-18EC-171E-59A1-F1A7992C74EB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5C2795-7639-7F1E-A3AF-19986E7718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1F546C-B7AA-B460-3858-B40EA403F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AA5831-34E6-6608-C1EB-F39941CF36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A9C6D5-A6A3-F8AA-1E1A-C54F61F53A21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E458EA-B3EF-36B4-7108-CAFC618B8750}"/>
              </a:ext>
            </a:extLst>
          </p:cNvPr>
          <p:cNvSpPr txBox="1"/>
          <p:nvPr/>
        </p:nvSpPr>
        <p:spPr>
          <a:xfrm>
            <a:off x="6176223" y="1924048"/>
            <a:ext cx="6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04</a:t>
            </a:r>
            <a:endParaRPr lang="ko-KR" altLang="en-US" dirty="0">
              <a:solidFill>
                <a:srgbClr val="0A315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267E08-D280-CD22-2C44-34F8828F2827}"/>
              </a:ext>
            </a:extLst>
          </p:cNvPr>
          <p:cNvSpPr/>
          <p:nvPr/>
        </p:nvSpPr>
        <p:spPr>
          <a:xfrm>
            <a:off x="1002005" y="1785144"/>
            <a:ext cx="10204167" cy="1543210"/>
          </a:xfrm>
          <a:prstGeom prst="rect">
            <a:avLst/>
          </a:prstGeom>
          <a:solidFill>
            <a:schemeClr val="tx2">
              <a:lumMod val="50000"/>
              <a:alpha val="32000"/>
            </a:scheme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757EDF-4D8A-D5E2-0A9C-3BB886C856CD}"/>
              </a:ext>
            </a:extLst>
          </p:cNvPr>
          <p:cNvSpPr txBox="1"/>
          <p:nvPr/>
        </p:nvSpPr>
        <p:spPr>
          <a:xfrm>
            <a:off x="1242194" y="2047643"/>
            <a:ext cx="959908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① 데이터 수집의 한계</a:t>
            </a:r>
            <a:endParaRPr lang="ko-KR" altLang="en-US" sz="23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74434A-F0FE-67AE-C043-1F940CA13EF3}"/>
              </a:ext>
            </a:extLst>
          </p:cNvPr>
          <p:cNvSpPr/>
          <p:nvPr/>
        </p:nvSpPr>
        <p:spPr>
          <a:xfrm>
            <a:off x="985829" y="4071311"/>
            <a:ext cx="10220343" cy="1713532"/>
          </a:xfrm>
          <a:prstGeom prst="rect">
            <a:avLst/>
          </a:prstGeom>
          <a:solidFill>
            <a:schemeClr val="tx2">
              <a:lumMod val="50000"/>
              <a:alpha val="32000"/>
            </a:schemeClr>
          </a:solidFill>
          <a:ln>
            <a:noFill/>
          </a:ln>
          <a:effectLst>
            <a:outerShdw blurRad="50800" dist="38100" dir="10800000" sx="101000" sy="101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625BF16-D5AF-B5D9-0EC7-9A28631520F8}"/>
              </a:ext>
            </a:extLst>
          </p:cNvPr>
          <p:cNvCxnSpPr>
            <a:cxnSpLocks/>
          </p:cNvCxnSpPr>
          <p:nvPr/>
        </p:nvCxnSpPr>
        <p:spPr>
          <a:xfrm>
            <a:off x="518110" y="1115289"/>
            <a:ext cx="96779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7587DD-0228-E117-E2D3-EF74216623A8}"/>
              </a:ext>
            </a:extLst>
          </p:cNvPr>
          <p:cNvSpPr txBox="1"/>
          <p:nvPr/>
        </p:nvSpPr>
        <p:spPr>
          <a:xfrm>
            <a:off x="480319" y="677223"/>
            <a:ext cx="108178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느낀점</a:t>
            </a:r>
            <a:endParaRPr lang="ko-KR" altLang="en-US" sz="27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3C2F7-7CD1-D117-9D1D-188BE607E2F8}"/>
              </a:ext>
            </a:extLst>
          </p:cNvPr>
          <p:cNvSpPr txBox="1"/>
          <p:nvPr/>
        </p:nvSpPr>
        <p:spPr>
          <a:xfrm>
            <a:off x="1242193" y="4339838"/>
            <a:ext cx="959908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② </a:t>
            </a:r>
            <a:r>
              <a:rPr lang="ko-KR" altLang="en-US" sz="2300" dirty="0" smtClean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데이터 관리의 한계</a:t>
            </a:r>
            <a:endParaRPr lang="ko-KR" altLang="en-US" sz="2300" dirty="0">
              <a:solidFill>
                <a:schemeClr val="bg1"/>
              </a:solidFill>
              <a:latin typeface="locus_sangsang" panose="02000504030000020003" pitchFamily="50" charset="-127"/>
              <a:ea typeface="locus_sangsang" panose="02000504030000020003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019C29-3DF0-1F29-D6B0-F3B3861BAB03}"/>
              </a:ext>
            </a:extLst>
          </p:cNvPr>
          <p:cNvSpPr txBox="1"/>
          <p:nvPr/>
        </p:nvSpPr>
        <p:spPr>
          <a:xfrm>
            <a:off x="1252939" y="2553730"/>
            <a:ext cx="9763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마케팅을 위해선 소비자의 상세한 정보들이 필요하다</a:t>
            </a:r>
            <a:r>
              <a:rPr lang="en-US" altLang="ko-KR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하지만 웹 </a:t>
            </a:r>
            <a:r>
              <a:rPr lang="ko-KR" altLang="en-US" sz="1600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크롤링으로</a:t>
            </a:r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소비자의 인적자원 정보를 얻기에 한계가 있었고</a:t>
            </a:r>
            <a:r>
              <a:rPr lang="en-US" altLang="ko-KR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클린디에서</a:t>
            </a:r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다소 논리적이지 못한 포지셔닝 전략을 수립하게 되었다</a:t>
            </a:r>
            <a:r>
              <a:rPr lang="en-US" altLang="ko-KR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019C29-3DF0-1F29-D6B0-F3B3861BAB03}"/>
              </a:ext>
            </a:extLst>
          </p:cNvPr>
          <p:cNvSpPr txBox="1"/>
          <p:nvPr/>
        </p:nvSpPr>
        <p:spPr>
          <a:xfrm>
            <a:off x="1252939" y="4842874"/>
            <a:ext cx="9763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분석을 하고 시각화를 하기 위해서는 통일된 형식의 데이터가 필요하다</a:t>
            </a:r>
            <a:r>
              <a:rPr lang="en-US" altLang="ko-KR" sz="16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처음 </a:t>
            </a:r>
            <a:r>
              <a:rPr lang="ko-KR" altLang="en-US" sz="1600" dirty="0" err="1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크롤링을</a:t>
            </a:r>
            <a:r>
              <a:rPr lang="ko-KR" altLang="en-US" sz="16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할 때 그 부분을 고려하지 못해</a:t>
            </a:r>
            <a:endParaRPr lang="en-US" altLang="ko-KR" sz="1600" dirty="0" smtClean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분석 때마다 새로운 전처리 과정을 거쳐야 했고</a:t>
            </a:r>
            <a:r>
              <a:rPr lang="en-US" altLang="ko-KR" sz="16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그로 인해 계획보다</a:t>
            </a:r>
            <a:r>
              <a:rPr lang="en-US" altLang="ko-KR" sz="16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시간이 좀 더 소요되었다</a:t>
            </a:r>
            <a:r>
              <a:rPr lang="en-US" altLang="ko-KR" sz="1600" dirty="0" smtClean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58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15136BF1-01B4-2A00-D12F-49C53149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04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DDBA9-18EC-171E-59A1-F1A7992C74EB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5C2795-7639-7F1E-A3AF-19986E7718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1F546C-B7AA-B460-3858-B40EA403F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AA5831-34E6-6608-C1EB-F39941CF36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A9C6D5-A6A3-F8AA-1E1A-C54F61F53A21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E458EA-B3EF-36B4-7108-CAFC618B8750}"/>
              </a:ext>
            </a:extLst>
          </p:cNvPr>
          <p:cNvSpPr txBox="1"/>
          <p:nvPr/>
        </p:nvSpPr>
        <p:spPr>
          <a:xfrm>
            <a:off x="6176223" y="1924048"/>
            <a:ext cx="6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04</a:t>
            </a:r>
            <a:endParaRPr lang="ko-KR" altLang="en-US" dirty="0">
              <a:solidFill>
                <a:srgbClr val="0A315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19516-6D9C-E785-5A1B-7849C21EFEDA}"/>
              </a:ext>
            </a:extLst>
          </p:cNvPr>
          <p:cNvSpPr txBox="1"/>
          <p:nvPr/>
        </p:nvSpPr>
        <p:spPr>
          <a:xfrm>
            <a:off x="3041650" y="2825441"/>
            <a:ext cx="610870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500" dirty="0" err="1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Q</a:t>
            </a:r>
            <a:r>
              <a:rPr lang="en-US" altLang="ko-KR" sz="5000" dirty="0" err="1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n</a:t>
            </a:r>
            <a:r>
              <a:rPr lang="en-US" altLang="ko-KR" sz="6500" dirty="0" err="1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A</a:t>
            </a:r>
            <a:endParaRPr lang="ko-KR" altLang="en-US" sz="6500" dirty="0"/>
          </a:p>
        </p:txBody>
      </p:sp>
    </p:spTree>
    <p:extLst>
      <p:ext uri="{BB962C8B-B14F-4D97-AF65-F5344CB8AC3E}">
        <p14:creationId xmlns:p14="http://schemas.microsoft.com/office/powerpoint/2010/main" val="50935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대양저이(가) 표시된 사진&#10;&#10;자동 생성된 설명">
            <a:extLst>
              <a:ext uri="{FF2B5EF4-FFF2-40B4-BE49-F238E27FC236}">
                <a16:creationId xmlns:a16="http://schemas.microsoft.com/office/drawing/2014/main" id="{15136BF1-01B4-2A00-D12F-49C53149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961E0-7FBE-6DA8-DDE8-8BE949592F49}"/>
              </a:ext>
            </a:extLst>
          </p:cNvPr>
          <p:cNvSpPr txBox="1"/>
          <p:nvPr/>
        </p:nvSpPr>
        <p:spPr>
          <a:xfrm>
            <a:off x="134754" y="60777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04 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DDBA9-18EC-171E-59A1-F1A7992C74EB}"/>
              </a:ext>
            </a:extLst>
          </p:cNvPr>
          <p:cNvGrpSpPr/>
          <p:nvPr/>
        </p:nvGrpSpPr>
        <p:grpSpPr>
          <a:xfrm>
            <a:off x="0" y="6483138"/>
            <a:ext cx="12192000" cy="260350"/>
            <a:chOff x="0" y="6379486"/>
            <a:chExt cx="12192000" cy="2603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5C2795-7639-7F1E-A3AF-19986E7718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39836"/>
              <a:ext cx="91293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1F546C-B7AA-B460-3858-B40EA403F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009" y="6379486"/>
              <a:ext cx="331141" cy="2603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AA5831-34E6-6608-C1EB-F39941CF36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5150" y="6379486"/>
              <a:ext cx="27368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A9C6D5-A6A3-F8AA-1E1A-C54F61F53A21}"/>
              </a:ext>
            </a:extLst>
          </p:cNvPr>
          <p:cNvSpPr txBox="1"/>
          <p:nvPr/>
        </p:nvSpPr>
        <p:spPr>
          <a:xfrm>
            <a:off x="9673567" y="6532070"/>
            <a:ext cx="2540001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Kyungpook National University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E458EA-B3EF-36B4-7108-CAFC618B8750}"/>
              </a:ext>
            </a:extLst>
          </p:cNvPr>
          <p:cNvSpPr txBox="1"/>
          <p:nvPr/>
        </p:nvSpPr>
        <p:spPr>
          <a:xfrm>
            <a:off x="6176223" y="1924048"/>
            <a:ext cx="6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A315B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04</a:t>
            </a:r>
            <a:endParaRPr lang="ko-KR" altLang="en-US" dirty="0">
              <a:solidFill>
                <a:srgbClr val="0A315B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19516-6D9C-E785-5A1B-7849C21EFEDA}"/>
              </a:ext>
            </a:extLst>
          </p:cNvPr>
          <p:cNvSpPr txBox="1"/>
          <p:nvPr/>
        </p:nvSpPr>
        <p:spPr>
          <a:xfrm>
            <a:off x="3041650" y="3036585"/>
            <a:ext cx="61087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감사합니다</a:t>
            </a:r>
            <a:r>
              <a:rPr lang="en-US" altLang="ko-KR" sz="4500" dirty="0">
                <a:solidFill>
                  <a:schemeClr val="bg1"/>
                </a:solidFill>
                <a:latin typeface="locus_sangsang" panose="02000504030000020003" pitchFamily="50" charset="-127"/>
                <a:ea typeface="locus_sangsang" panose="02000504030000020003" pitchFamily="50" charset="-127"/>
              </a:rPr>
              <a:t>.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16738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2289</Words>
  <Application>Microsoft Office PowerPoint</Application>
  <PresentationFormat>와이드스크린</PresentationFormat>
  <Paragraphs>911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8" baseType="lpstr">
      <vt:lpstr>210 옴니고딕 030</vt:lpstr>
      <vt:lpstr>a고딕10</vt:lpstr>
      <vt:lpstr>a고딕11</vt:lpstr>
      <vt:lpstr>a고딕12</vt:lpstr>
      <vt:lpstr>a고딕13</vt:lpstr>
      <vt:lpstr>a고딕15</vt:lpstr>
      <vt:lpstr>a고딕16</vt:lpstr>
      <vt:lpstr>a고딕17</vt:lpstr>
      <vt:lpstr>a고딕18</vt:lpstr>
      <vt:lpstr>a고딕19</vt:lpstr>
      <vt:lpstr>locus_sangsang</vt:lpstr>
      <vt:lpstr>나눔스퀘어_ac ExtraBold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유호준</dc:creator>
  <cp:lastModifiedBy>User</cp:lastModifiedBy>
  <cp:revision>121</cp:revision>
  <dcterms:created xsi:type="dcterms:W3CDTF">2022-06-09T05:30:34Z</dcterms:created>
  <dcterms:modified xsi:type="dcterms:W3CDTF">2022-06-15T12:58:53Z</dcterms:modified>
</cp:coreProperties>
</file>